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77" r:id="rId4"/>
    <p:sldId id="271" r:id="rId5"/>
    <p:sldId id="257" r:id="rId6"/>
    <p:sldId id="273" r:id="rId7"/>
    <p:sldId id="258" r:id="rId8"/>
    <p:sldId id="259" r:id="rId9"/>
    <p:sldId id="260" r:id="rId10"/>
    <p:sldId id="261" r:id="rId11"/>
    <p:sldId id="262" r:id="rId12"/>
    <p:sldId id="263" r:id="rId13"/>
    <p:sldId id="278" r:id="rId14"/>
    <p:sldId id="279" r:id="rId15"/>
    <p:sldId id="280" r:id="rId16"/>
    <p:sldId id="275" r:id="rId17"/>
    <p:sldId id="276" r:id="rId18"/>
    <p:sldId id="281" r:id="rId19"/>
    <p:sldId id="282" r:id="rId20"/>
    <p:sldId id="283" r:id="rId21"/>
    <p:sldId id="266" r:id="rId22"/>
    <p:sldId id="304"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267" r:id="rId40"/>
    <p:sldId id="300" r:id="rId41"/>
    <p:sldId id="301" r:id="rId42"/>
    <p:sldId id="302" r:id="rId43"/>
    <p:sldId id="303" r:id="rId44"/>
    <p:sldId id="268" r:id="rId45"/>
    <p:sldId id="270" r:id="rId46"/>
    <p:sldId id="264" r:id="rId47"/>
    <p:sldId id="265"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1" d="100"/>
          <a:sy n="91"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10/15/2018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5.mp4"/><Relationship Id="rId1" Type="http://schemas.microsoft.com/office/2007/relationships/media" Target="../media/media15.mp4"/><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6.mp4"/><Relationship Id="rId1" Type="http://schemas.microsoft.com/office/2007/relationships/media" Target="../media/media16.mp4"/><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7.mp4"/><Relationship Id="rId1" Type="http://schemas.microsoft.com/office/2007/relationships/media" Target="../media/media17.mp4"/><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8.mp4"/><Relationship Id="rId1" Type="http://schemas.microsoft.com/office/2007/relationships/media" Target="../media/media18.mp4"/><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9.mp4"/><Relationship Id="rId1" Type="http://schemas.microsoft.com/office/2007/relationships/media" Target="../media/media19.mp4"/><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0.mp4"/><Relationship Id="rId1" Type="http://schemas.microsoft.com/office/2007/relationships/media" Target="../media/media20.mp4"/><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4B7921-CAF5-43CF-8032-CD6FAF9493C0}"/>
              </a:ext>
            </a:extLst>
          </p:cNvPr>
          <p:cNvPicPr>
            <a:picLocks noChangeAspect="1"/>
          </p:cNvPicPr>
          <p:nvPr/>
        </p:nvPicPr>
        <p:blipFill>
          <a:blip r:embed="rId2"/>
          <a:stretch>
            <a:fillRect/>
          </a:stretch>
        </p:blipFill>
        <p:spPr>
          <a:xfrm>
            <a:off x="262477" y="24574"/>
            <a:ext cx="9927897" cy="7305154"/>
          </a:xfrm>
          <a:prstGeom prst="rect">
            <a:avLst/>
          </a:prstGeom>
          <a:blipFill>
            <a:blip r:embed="rId3">
              <a:alphaModFix amt="52000"/>
            </a:blip>
            <a:tile tx="0" ty="0" sx="100000" sy="100000" flip="none" algn="tl"/>
          </a:blipFill>
        </p:spPr>
      </p:pic>
      <p:sp>
        <p:nvSpPr>
          <p:cNvPr id="10" name="Rectangle 9">
            <a:extLst>
              <a:ext uri="{FF2B5EF4-FFF2-40B4-BE49-F238E27FC236}">
                <a16:creationId xmlns:a16="http://schemas.microsoft.com/office/drawing/2014/main" id="{EE08BD4D-13CC-47C9-96E6-4B6B1351BA0E}"/>
              </a:ext>
            </a:extLst>
          </p:cNvPr>
          <p:cNvSpPr/>
          <p:nvPr/>
        </p:nvSpPr>
        <p:spPr>
          <a:xfrm>
            <a:off x="253051" y="0"/>
            <a:ext cx="9927897" cy="7352907"/>
          </a:xfrm>
          <a:prstGeom prst="rect">
            <a:avLst/>
          </a:prstGeom>
          <a:solidFill>
            <a:schemeClr val="lt1">
              <a:alpha val="4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AA3378B9-F2EC-4D36-B17A-83FC94B8A0A5}"/>
              </a:ext>
            </a:extLst>
          </p:cNvPr>
          <p:cNvSpPr>
            <a:spLocks noGrp="1"/>
          </p:cNvSpPr>
          <p:nvPr>
            <p:ph type="ctrTitle"/>
          </p:nvPr>
        </p:nvSpPr>
        <p:spPr>
          <a:xfrm>
            <a:off x="1088967" y="348792"/>
            <a:ext cx="8825658" cy="4977353"/>
          </a:xfrm>
        </p:spPr>
        <p:txBody>
          <a:bodyPr/>
          <a:lstStyle/>
          <a:p>
            <a:pPr algn="ctr"/>
            <a:r>
              <a:rPr lang="en-US" sz="9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MANDELA: THE LAWYER</a:t>
            </a:r>
          </a:p>
        </p:txBody>
      </p:sp>
      <p:sp>
        <p:nvSpPr>
          <p:cNvPr id="3" name="Subtitle 2">
            <a:extLst>
              <a:ext uri="{FF2B5EF4-FFF2-40B4-BE49-F238E27FC236}">
                <a16:creationId xmlns:a16="http://schemas.microsoft.com/office/drawing/2014/main" id="{69E623CE-AAC1-4CD9-BED2-02E429E4B892}"/>
              </a:ext>
            </a:extLst>
          </p:cNvPr>
          <p:cNvSpPr>
            <a:spLocks noGrp="1"/>
          </p:cNvSpPr>
          <p:nvPr>
            <p:ph type="subTitle" idx="1"/>
          </p:nvPr>
        </p:nvSpPr>
        <p:spPr>
          <a:xfrm>
            <a:off x="9275976" y="6278251"/>
            <a:ext cx="6089716" cy="378643"/>
          </a:xfrm>
          <a:effectLst>
            <a:softEdge rad="0"/>
          </a:effectLst>
        </p:spPr>
        <p:txBody>
          <a:bodyPr>
            <a:normAutofit lnSpcReduction="10000"/>
          </a:bodyPr>
          <a:lstStyle/>
          <a:p>
            <a:pPr algn="just"/>
            <a:r>
              <a:rPr lang="en-US">
                <a:solidFill>
                  <a:schemeClr val="bg1"/>
                </a:solidFill>
                <a:latin typeface="Times New Roman" panose="02020603050405020304" pitchFamily="18" charset="0"/>
                <a:cs typeface="Times New Roman" panose="02020603050405020304" pitchFamily="18" charset="0"/>
              </a:rPr>
              <a:t>2018</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536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creen Recording 2">
            <a:hlinkClick r:id="" action="ppaction://media"/>
            <a:extLst>
              <a:ext uri="{FF2B5EF4-FFF2-40B4-BE49-F238E27FC236}">
                <a16:creationId xmlns:a16="http://schemas.microsoft.com/office/drawing/2014/main" id="{2778F0A0-0BF4-41CC-8E00-C748D694DE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98483" y="471342"/>
            <a:ext cx="6777872" cy="6306532"/>
          </a:xfrm>
          <a:prstGeom prst="rect">
            <a:avLst/>
          </a:prstGeom>
        </p:spPr>
      </p:pic>
    </p:spTree>
    <p:extLst>
      <p:ext uri="{BB962C8B-B14F-4D97-AF65-F5344CB8AC3E}">
        <p14:creationId xmlns:p14="http://schemas.microsoft.com/office/powerpoint/2010/main" val="246352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4FD101-7459-4E6A-AE8F-ED6C816353D0}"/>
              </a:ext>
            </a:extLst>
          </p:cNvPr>
          <p:cNvSpPr txBox="1"/>
          <p:nvPr/>
        </p:nvSpPr>
        <p:spPr>
          <a:xfrm>
            <a:off x="1084083" y="1319752"/>
            <a:ext cx="9068586" cy="5262979"/>
          </a:xfrm>
          <a:prstGeom prst="rect">
            <a:avLst/>
          </a:prstGeom>
          <a:noFill/>
        </p:spPr>
        <p:txBody>
          <a:bodyPr wrap="square" rtlCol="0">
            <a:spAutoFit/>
          </a:bodyPr>
          <a:lstStyle/>
          <a:p>
            <a:r>
              <a:rPr lang="en-GB" sz="2600" dirty="0">
                <a:latin typeface="Times New Roman" panose="02020603050405020304" pitchFamily="18" charset="0"/>
                <a:cs typeface="Times New Roman" panose="02020603050405020304" pitchFamily="18" charset="0"/>
              </a:rPr>
              <a:t>“I should also add that during the whole period I studied under very difficult and trying conditions. I was a part-time student and resided (as I still do) at Orlando Native Location in a noisy neighbourhood. In the absence of electric light I was compelled to study in the evenings with a paraffin lamp and sometimes with candlelight. I wasted a lot of time travelling between Orlando and city and returned home after 8pm feeling tired and hungry and unfit to concentrate on my studies. Even during the examinations I was compelled to work in order to maintain the only source of livelihood that I had. It is my candid opinion that if I could have done my work under more suitable conditions, I could have produced better results.”</a:t>
            </a:r>
            <a:endParaRPr lang="en-US" sz="2600" dirty="0">
              <a:latin typeface="Times New Roman" panose="02020603050405020304" pitchFamily="18" charset="0"/>
              <a:cs typeface="Times New Roman" panose="02020603050405020304" pitchFamily="18" charset="0"/>
            </a:endParaRPr>
          </a:p>
          <a:p>
            <a:endParaRPr lang="en-US" sz="2400" dirty="0"/>
          </a:p>
        </p:txBody>
      </p:sp>
      <p:sp>
        <p:nvSpPr>
          <p:cNvPr id="3" name="TextBox 2">
            <a:extLst>
              <a:ext uri="{FF2B5EF4-FFF2-40B4-BE49-F238E27FC236}">
                <a16:creationId xmlns:a16="http://schemas.microsoft.com/office/drawing/2014/main" id="{D6BB4494-D6F5-48B3-A9CE-8B8CEDE58AFC}"/>
              </a:ext>
            </a:extLst>
          </p:cNvPr>
          <p:cNvSpPr txBox="1"/>
          <p:nvPr/>
        </p:nvSpPr>
        <p:spPr>
          <a:xfrm>
            <a:off x="1084083" y="584461"/>
            <a:ext cx="9012025" cy="646331"/>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MANDELA AT WITS</a:t>
            </a:r>
          </a:p>
        </p:txBody>
      </p:sp>
    </p:spTree>
    <p:extLst>
      <p:ext uri="{BB962C8B-B14F-4D97-AF65-F5344CB8AC3E}">
        <p14:creationId xmlns:p14="http://schemas.microsoft.com/office/powerpoint/2010/main" val="1412249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B39544AB-A558-4474-912E-119E5D08C0B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5926" y="301658"/>
            <a:ext cx="9803876" cy="6165129"/>
          </a:xfrm>
          <a:prstGeom prst="rect">
            <a:avLst/>
          </a:prstGeom>
        </p:spPr>
      </p:pic>
    </p:spTree>
    <p:extLst>
      <p:ext uri="{BB962C8B-B14F-4D97-AF65-F5344CB8AC3E}">
        <p14:creationId xmlns:p14="http://schemas.microsoft.com/office/powerpoint/2010/main" val="369793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319C-ACAF-4D23-A9F8-9C3E071C5BD1}"/>
              </a:ext>
            </a:extLst>
          </p:cNvPr>
          <p:cNvSpPr>
            <a:spLocks noGrp="1"/>
          </p:cNvSpPr>
          <p:nvPr>
            <p:ph type="title"/>
          </p:nvPr>
        </p:nvSpPr>
        <p:spPr/>
        <p:txBody>
          <a:bodyPr/>
          <a:lstStyle/>
          <a:p>
            <a:endParaRPr lang="en-US" dirty="0"/>
          </a:p>
        </p:txBody>
      </p:sp>
      <p:pic>
        <p:nvPicPr>
          <p:cNvPr id="7" name="Screen Recording 6">
            <a:hlinkClick r:id="" action="ppaction://media"/>
            <a:extLst>
              <a:ext uri="{FF2B5EF4-FFF2-40B4-BE49-F238E27FC236}">
                <a16:creationId xmlns:a16="http://schemas.microsoft.com/office/drawing/2014/main" id="{C03EEC6E-A741-421F-BFC4-0162400E0A7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4207" y="452718"/>
            <a:ext cx="9794450" cy="6639694"/>
          </a:xfrm>
        </p:spPr>
      </p:pic>
    </p:spTree>
    <p:extLst>
      <p:ext uri="{BB962C8B-B14F-4D97-AF65-F5344CB8AC3E}">
        <p14:creationId xmlns:p14="http://schemas.microsoft.com/office/powerpoint/2010/main" val="5272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creen Recording 2">
            <a:hlinkClick r:id="" action="ppaction://media"/>
            <a:extLst>
              <a:ext uri="{FF2B5EF4-FFF2-40B4-BE49-F238E27FC236}">
                <a16:creationId xmlns:a16="http://schemas.microsoft.com/office/drawing/2014/main" id="{F4AFAC7F-0A7F-406D-A736-42E8FEE95BA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2488" y="348792"/>
            <a:ext cx="9511644" cy="6420156"/>
          </a:xfrm>
          <a:prstGeom prst="rect">
            <a:avLst/>
          </a:prstGeom>
        </p:spPr>
      </p:pic>
    </p:spTree>
    <p:extLst>
      <p:ext uri="{BB962C8B-B14F-4D97-AF65-F5344CB8AC3E}">
        <p14:creationId xmlns:p14="http://schemas.microsoft.com/office/powerpoint/2010/main" val="4085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1D416935-1FD9-442E-A1EC-5AFB4928DAD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18475" y="923827"/>
            <a:ext cx="9662473" cy="6052009"/>
          </a:xfrm>
          <a:prstGeom prst="rect">
            <a:avLst/>
          </a:prstGeom>
        </p:spPr>
      </p:pic>
      <p:sp>
        <p:nvSpPr>
          <p:cNvPr id="4" name="TextBox 3">
            <a:extLst>
              <a:ext uri="{FF2B5EF4-FFF2-40B4-BE49-F238E27FC236}">
                <a16:creationId xmlns:a16="http://schemas.microsoft.com/office/drawing/2014/main" id="{302A0FA6-13A7-4A5E-B712-E205B503B270}"/>
              </a:ext>
            </a:extLst>
          </p:cNvPr>
          <p:cNvSpPr txBox="1"/>
          <p:nvPr/>
        </p:nvSpPr>
        <p:spPr>
          <a:xfrm>
            <a:off x="348794" y="188536"/>
            <a:ext cx="10058398" cy="646331"/>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PRISONER AND STUDENT: UNISA</a:t>
            </a:r>
          </a:p>
        </p:txBody>
      </p:sp>
    </p:spTree>
    <p:extLst>
      <p:ext uri="{BB962C8B-B14F-4D97-AF65-F5344CB8AC3E}">
        <p14:creationId xmlns:p14="http://schemas.microsoft.com/office/powerpoint/2010/main" val="418552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7BF5B1A0-714A-45A7-99F9-DBF4421E196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6499" y="273377"/>
            <a:ext cx="9747315" cy="6479190"/>
          </a:xfrm>
          <a:prstGeom prst="rect">
            <a:avLst/>
          </a:prstGeom>
        </p:spPr>
      </p:pic>
    </p:spTree>
    <p:extLst>
      <p:ext uri="{BB962C8B-B14F-4D97-AF65-F5344CB8AC3E}">
        <p14:creationId xmlns:p14="http://schemas.microsoft.com/office/powerpoint/2010/main" val="336901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4F15352B-FCFD-4083-811C-AE66E08E7D7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3377" y="358219"/>
            <a:ext cx="9982986" cy="6240544"/>
          </a:xfrm>
          <a:prstGeom prst="rect">
            <a:avLst/>
          </a:prstGeom>
        </p:spPr>
      </p:pic>
    </p:spTree>
    <p:extLst>
      <p:ext uri="{BB962C8B-B14F-4D97-AF65-F5344CB8AC3E}">
        <p14:creationId xmlns:p14="http://schemas.microsoft.com/office/powerpoint/2010/main" val="79903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creen Recording 2">
            <a:hlinkClick r:id="" action="ppaction://media"/>
            <a:extLst>
              <a:ext uri="{FF2B5EF4-FFF2-40B4-BE49-F238E27FC236}">
                <a16:creationId xmlns:a16="http://schemas.microsoft.com/office/drawing/2014/main" id="{03BC86F0-21B2-4C5D-B7C0-D32BBF50B28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8219" y="245096"/>
            <a:ext cx="9869863" cy="7718663"/>
          </a:xfrm>
          <a:prstGeom prst="rect">
            <a:avLst/>
          </a:prstGeom>
        </p:spPr>
      </p:pic>
    </p:spTree>
    <p:extLst>
      <p:ext uri="{BB962C8B-B14F-4D97-AF65-F5344CB8AC3E}">
        <p14:creationId xmlns:p14="http://schemas.microsoft.com/office/powerpoint/2010/main" val="6960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10CB9F78-2FA6-459D-A61F-3992CF29AA3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8792" y="301658"/>
            <a:ext cx="9869864" cy="6447934"/>
          </a:xfrm>
          <a:prstGeom prst="rect">
            <a:avLst/>
          </a:prstGeom>
        </p:spPr>
      </p:pic>
    </p:spTree>
    <p:extLst>
      <p:ext uri="{BB962C8B-B14F-4D97-AF65-F5344CB8AC3E}">
        <p14:creationId xmlns:p14="http://schemas.microsoft.com/office/powerpoint/2010/main" val="28397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97F9FC5D-FEE3-443A-A1CD-F5437D7926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7072" y="311085"/>
            <a:ext cx="9747316" cy="6381945"/>
          </a:xfrm>
          <a:prstGeom prst="rect">
            <a:avLst/>
          </a:prstGeom>
        </p:spPr>
      </p:pic>
    </p:spTree>
    <p:extLst>
      <p:ext uri="{BB962C8B-B14F-4D97-AF65-F5344CB8AC3E}">
        <p14:creationId xmlns:p14="http://schemas.microsoft.com/office/powerpoint/2010/main" val="248888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511231-3DBE-4BB3-B845-F3FAD6290531}"/>
              </a:ext>
            </a:extLst>
          </p:cNvPr>
          <p:cNvSpPr txBox="1"/>
          <p:nvPr/>
        </p:nvSpPr>
        <p:spPr>
          <a:xfrm>
            <a:off x="933252" y="2023163"/>
            <a:ext cx="9115719" cy="6555641"/>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Articles at Lazar </a:t>
            </a:r>
            <a:r>
              <a:rPr lang="en-US" sz="2800" dirty="0" err="1">
                <a:latin typeface="Times New Roman" panose="02020603050405020304" pitchFamily="18" charset="0"/>
                <a:cs typeface="Times New Roman" panose="02020603050405020304" pitchFamily="18" charset="0"/>
              </a:rPr>
              <a:t>Sidelsky</a:t>
            </a:r>
            <a:r>
              <a:rPr lang="en-US" sz="2800" dirty="0">
                <a:latin typeface="Times New Roman" panose="02020603050405020304" pitchFamily="18" charset="0"/>
                <a:cs typeface="Times New Roman" panose="02020603050405020304" pitchFamily="18" charset="0"/>
              </a:rPr>
              <a:t>, recommended by Sisulu. </a:t>
            </a:r>
            <a:r>
              <a:rPr lang="en-ZA" sz="2800" dirty="0">
                <a:latin typeface="Times New Roman" panose="02020603050405020304" pitchFamily="18" charset="0"/>
                <a:cs typeface="Times New Roman" panose="02020603050405020304" pitchFamily="18" charset="0"/>
              </a:rPr>
              <a:t>Mandela’s practice experience had primarily consisted of helping Lazar </a:t>
            </a:r>
            <a:r>
              <a:rPr lang="en-ZA" sz="2800" dirty="0" err="1">
                <a:latin typeface="Times New Roman" panose="02020603050405020304" pitchFamily="18" charset="0"/>
                <a:cs typeface="Times New Roman" panose="02020603050405020304" pitchFamily="18" charset="0"/>
              </a:rPr>
              <a:t>Sidelsky</a:t>
            </a:r>
            <a:r>
              <a:rPr lang="en-ZA" sz="2800" dirty="0">
                <a:latin typeface="Times New Roman" panose="02020603050405020304" pitchFamily="18" charset="0"/>
                <a:cs typeface="Times New Roman" panose="02020603050405020304" pitchFamily="18" charset="0"/>
              </a:rPr>
              <a:t> draw up wills, property transactions, low level magistrates court work.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Mandela worked for the law firm of Terblanche &amp; </a:t>
            </a:r>
            <a:r>
              <a:rPr lang="en-US" sz="2800" dirty="0" err="1">
                <a:latin typeface="Times New Roman" panose="02020603050405020304" pitchFamily="18" charset="0"/>
                <a:cs typeface="Times New Roman" panose="02020603050405020304" pitchFamily="18" charset="0"/>
              </a:rPr>
              <a:t>Briggish</a:t>
            </a:r>
            <a:r>
              <a:rPr lang="en-US" sz="2800" dirty="0">
                <a:latin typeface="Times New Roman" panose="02020603050405020304" pitchFamily="18" charset="0"/>
                <a:cs typeface="Times New Roman" panose="02020603050405020304" pitchFamily="18" charset="0"/>
              </a:rPr>
              <a:t> for about one year, then joined the firm of Helman &amp; Michel as a law clerk for a few months while continuing to study for his entrance exams.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Mandela joined the Helman firm primarily because “the firm prided itself on its devotion to African education, towards which they donated handsomely.  Mr. Helman, the firm’s senior partner, was involved with African causes long before they became popular or fashionable.</a:t>
            </a:r>
          </a:p>
        </p:txBody>
      </p:sp>
      <p:sp>
        <p:nvSpPr>
          <p:cNvPr id="4" name="TextBox 3">
            <a:extLst>
              <a:ext uri="{FF2B5EF4-FFF2-40B4-BE49-F238E27FC236}">
                <a16:creationId xmlns:a16="http://schemas.microsoft.com/office/drawing/2014/main" id="{0EF09A16-D04A-47DA-8A6E-38A1BE9F439D}"/>
              </a:ext>
            </a:extLst>
          </p:cNvPr>
          <p:cNvSpPr txBox="1"/>
          <p:nvPr/>
        </p:nvSpPr>
        <p:spPr>
          <a:xfrm>
            <a:off x="933252" y="433632"/>
            <a:ext cx="9115719" cy="1200329"/>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NELSON MANDELA ESQ ATTORNEY AT LAW</a:t>
            </a:r>
          </a:p>
        </p:txBody>
      </p:sp>
    </p:spTree>
    <p:extLst>
      <p:ext uri="{BB962C8B-B14F-4D97-AF65-F5344CB8AC3E}">
        <p14:creationId xmlns:p14="http://schemas.microsoft.com/office/powerpoint/2010/main" val="3203164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3B9909-26B9-4238-99A6-8F650F339724}"/>
              </a:ext>
            </a:extLst>
          </p:cNvPr>
          <p:cNvSpPr txBox="1"/>
          <p:nvPr/>
        </p:nvSpPr>
        <p:spPr>
          <a:xfrm>
            <a:off x="1238865" y="580104"/>
            <a:ext cx="8760542" cy="5847755"/>
          </a:xfrm>
          <a:prstGeom prst="rect">
            <a:avLst/>
          </a:prstGeom>
          <a:noFill/>
        </p:spPr>
        <p:txBody>
          <a:bodyPr wrap="square" rtlCol="0">
            <a:spAutoFit/>
          </a:bodyPr>
          <a:lstStyle/>
          <a:p>
            <a:r>
              <a:rPr lang="en-ZA" sz="2200" dirty="0">
                <a:latin typeface="Times New Roman" panose="02020603050405020304" pitchFamily="18" charset="0"/>
                <a:cs typeface="Times New Roman" panose="02020603050405020304" pitchFamily="18" charset="0"/>
              </a:rPr>
              <a:t>On March 27, 1952 Mandela was admitted to practice as a full-fledged attorney by taking a final qualifying exam and joining the Transvaal Law Society. </a:t>
            </a:r>
          </a:p>
          <a:p>
            <a:r>
              <a:rPr lang="en-ZA" sz="2200" dirty="0">
                <a:latin typeface="Times New Roman" panose="02020603050405020304" pitchFamily="18" charset="0"/>
                <a:cs typeface="Times New Roman" panose="02020603050405020304" pitchFamily="18" charset="0"/>
              </a:rPr>
              <a:t>Mandela’s first job as a lawyer was working for the law firm of H.M. </a:t>
            </a:r>
            <a:r>
              <a:rPr lang="en-ZA" sz="2200" dirty="0" err="1">
                <a:latin typeface="Times New Roman" panose="02020603050405020304" pitchFamily="18" charset="0"/>
                <a:cs typeface="Times New Roman" panose="02020603050405020304" pitchFamily="18" charset="0"/>
              </a:rPr>
              <a:t>Basner</a:t>
            </a:r>
            <a:r>
              <a:rPr lang="en-ZA" sz="2200" dirty="0">
                <a:latin typeface="Times New Roman" panose="02020603050405020304" pitchFamily="18" charset="0"/>
                <a:cs typeface="Times New Roman" panose="02020603050405020304" pitchFamily="18" charset="0"/>
              </a:rPr>
              <a:t>. </a:t>
            </a:r>
          </a:p>
          <a:p>
            <a:r>
              <a:rPr lang="en-ZA" sz="2200" dirty="0">
                <a:latin typeface="Times New Roman" panose="02020603050405020304" pitchFamily="18" charset="0"/>
                <a:cs typeface="Times New Roman" panose="02020603050405020304" pitchFamily="18" charset="0"/>
              </a:rPr>
              <a:t>Hyman Miriam </a:t>
            </a:r>
            <a:r>
              <a:rPr lang="en-ZA" sz="2200" dirty="0" err="1">
                <a:latin typeface="Times New Roman" panose="02020603050405020304" pitchFamily="18" charset="0"/>
                <a:cs typeface="Times New Roman" panose="02020603050405020304" pitchFamily="18" charset="0"/>
              </a:rPr>
              <a:t>Basner</a:t>
            </a:r>
            <a:r>
              <a:rPr lang="en-ZA" sz="2200" dirty="0">
                <a:latin typeface="Times New Roman" panose="02020603050405020304" pitchFamily="18" charset="0"/>
                <a:cs typeface="Times New Roman" panose="02020603050405020304" pitchFamily="18" charset="0"/>
              </a:rPr>
              <a:t> had already become a prominent litigating attorney, using his law practice to fight for his beliefs, which included fighting for the equal treatment for African people. </a:t>
            </a:r>
          </a:p>
          <a:p>
            <a:r>
              <a:rPr lang="en-ZA" sz="2200" dirty="0" err="1">
                <a:latin typeface="Times New Roman" panose="02020603050405020304" pitchFamily="18" charset="0"/>
                <a:cs typeface="Times New Roman" panose="02020603050405020304" pitchFamily="18" charset="0"/>
              </a:rPr>
              <a:t>Basner</a:t>
            </a:r>
            <a:r>
              <a:rPr lang="en-ZA" sz="2200" dirty="0">
                <a:latin typeface="Times New Roman" panose="02020603050405020304" pitchFamily="18" charset="0"/>
                <a:cs typeface="Times New Roman" panose="02020603050405020304" pitchFamily="18" charset="0"/>
              </a:rPr>
              <a:t>, a former member of the communist party, often put his moral and political commitments above all other considerations.  He had served as a representative of black South African’s interests in the Senate, and a contemporary noted that “A strike, a boycott, a clash between Africans and the police—where such a thing happened, there would </a:t>
            </a:r>
            <a:r>
              <a:rPr lang="en-ZA" sz="2200" dirty="0" err="1">
                <a:latin typeface="Times New Roman" panose="02020603050405020304" pitchFamily="18" charset="0"/>
                <a:cs typeface="Times New Roman" panose="02020603050405020304" pitchFamily="18" charset="0"/>
              </a:rPr>
              <a:t>Basner</a:t>
            </a:r>
            <a:r>
              <a:rPr lang="en-ZA" sz="2200" dirty="0">
                <a:latin typeface="Times New Roman" panose="02020603050405020304" pitchFamily="18" charset="0"/>
                <a:cs typeface="Times New Roman" panose="02020603050405020304" pitchFamily="18" charset="0"/>
              </a:rPr>
              <a:t> arrive at speed prepared to speak and, as a lawyer, to defend Africans in court.” Mandela recounts that “For the months that I worked there, I was often in court representing the firm’s many African clients . . . as long as I got my work done at the firm he encouraged my political work.”</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30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EF5B2F-A59D-4599-9541-1A06C980F535}"/>
              </a:ext>
            </a:extLst>
          </p:cNvPr>
          <p:cNvSpPr txBox="1"/>
          <p:nvPr/>
        </p:nvSpPr>
        <p:spPr>
          <a:xfrm>
            <a:off x="1227919" y="2315708"/>
            <a:ext cx="8908026" cy="3816429"/>
          </a:xfrm>
          <a:prstGeom prst="rect">
            <a:avLst/>
          </a:prstGeom>
          <a:noFill/>
        </p:spPr>
        <p:txBody>
          <a:bodyPr wrap="square" rtlCol="0">
            <a:spAutoFit/>
          </a:bodyPr>
          <a:lstStyle/>
          <a:p>
            <a:r>
              <a:rPr lang="en-ZA" sz="3200" dirty="0">
                <a:latin typeface="Times New Roman" panose="02020603050405020304" pitchFamily="18" charset="0"/>
                <a:cs typeface="Times New Roman" panose="02020603050405020304" pitchFamily="18" charset="0"/>
              </a:rPr>
              <a:t>It seems that by this time in his life, Mandela had had exposure to vastly different conceptions of the lawyer’s role — the apolitical Lazar </a:t>
            </a:r>
            <a:r>
              <a:rPr lang="en-ZA" sz="3200" dirty="0" err="1">
                <a:latin typeface="Times New Roman" panose="02020603050405020304" pitchFamily="18" charset="0"/>
                <a:cs typeface="Times New Roman" panose="02020603050405020304" pitchFamily="18" charset="0"/>
              </a:rPr>
              <a:t>Sidelsky</a:t>
            </a:r>
            <a:r>
              <a:rPr lang="en-ZA" sz="3200" dirty="0">
                <a:latin typeface="Times New Roman" panose="02020603050405020304" pitchFamily="18" charset="0"/>
                <a:cs typeface="Times New Roman" panose="02020603050405020304" pitchFamily="18" charset="0"/>
              </a:rPr>
              <a:t>, who believed that lawyers should stay away from politics altogether, and H.M. </a:t>
            </a:r>
            <a:r>
              <a:rPr lang="en-ZA" sz="3200" dirty="0" err="1">
                <a:latin typeface="Times New Roman" panose="02020603050405020304" pitchFamily="18" charset="0"/>
                <a:cs typeface="Times New Roman" panose="02020603050405020304" pitchFamily="18" charset="0"/>
              </a:rPr>
              <a:t>Basner</a:t>
            </a:r>
            <a:r>
              <a:rPr lang="en-ZA" sz="3200" dirty="0">
                <a:latin typeface="Times New Roman" panose="02020603050405020304" pitchFamily="18" charset="0"/>
                <a:cs typeface="Times New Roman" panose="02020603050405020304" pitchFamily="18" charset="0"/>
              </a:rPr>
              <a:t>, the “radical lawyer” who made the causes in which he believed an important part of his professional identity. </a:t>
            </a:r>
            <a:endParaRPr lang="en-US" sz="3200" dirty="0">
              <a:latin typeface="Times New Roman" panose="02020603050405020304" pitchFamily="18"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5619A3D6-471F-4334-AAAA-9E87D97CC761}"/>
              </a:ext>
            </a:extLst>
          </p:cNvPr>
          <p:cNvSpPr txBox="1"/>
          <p:nvPr/>
        </p:nvSpPr>
        <p:spPr>
          <a:xfrm>
            <a:off x="1227919" y="725863"/>
            <a:ext cx="8889476" cy="1200329"/>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CONTRASTING LEGAL STYLES: SIDELSKY V BASNER</a:t>
            </a:r>
          </a:p>
        </p:txBody>
      </p:sp>
    </p:spTree>
    <p:extLst>
      <p:ext uri="{BB962C8B-B14F-4D97-AF65-F5344CB8AC3E}">
        <p14:creationId xmlns:p14="http://schemas.microsoft.com/office/powerpoint/2010/main" val="4001301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0EA6E112-E736-488E-9ABE-207B4D88066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3890" y="227677"/>
            <a:ext cx="9341962" cy="6402645"/>
          </a:xfrm>
          <a:prstGeom prst="rect">
            <a:avLst/>
          </a:prstGeom>
        </p:spPr>
      </p:pic>
    </p:spTree>
    <p:extLst>
      <p:ext uri="{BB962C8B-B14F-4D97-AF65-F5344CB8AC3E}">
        <p14:creationId xmlns:p14="http://schemas.microsoft.com/office/powerpoint/2010/main" val="307728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3584D5D0-B2F3-4C53-87EE-831BD2DB17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3890" y="216816"/>
            <a:ext cx="9473938" cy="6447935"/>
          </a:xfrm>
          <a:prstGeom prst="rect">
            <a:avLst/>
          </a:prstGeom>
        </p:spPr>
      </p:pic>
    </p:spTree>
    <p:extLst>
      <p:ext uri="{BB962C8B-B14F-4D97-AF65-F5344CB8AC3E}">
        <p14:creationId xmlns:p14="http://schemas.microsoft.com/office/powerpoint/2010/main" val="41952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09A750-2236-4951-B2F7-D1B38C562708}"/>
              </a:ext>
            </a:extLst>
          </p:cNvPr>
          <p:cNvSpPr txBox="1"/>
          <p:nvPr/>
        </p:nvSpPr>
        <p:spPr>
          <a:xfrm>
            <a:off x="1140542" y="1189703"/>
            <a:ext cx="8868697" cy="526297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As technically proficient as white attorneys might be, black clients were severely hampered in communicating their difficulties to them…language was a barrier, even when good translators were at hand.  White lawyers’ lack of familiarity with African culture, tradition, and values impeded communication and therefore the course of justice. Removing these obstacles by providing black legal representation might give black people an outside chance in the law courts.</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Oliver Tambo</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5719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AA2988-C525-4AC5-A532-8598F5DED3C4}"/>
              </a:ext>
            </a:extLst>
          </p:cNvPr>
          <p:cNvSpPr txBox="1"/>
          <p:nvPr/>
        </p:nvSpPr>
        <p:spPr>
          <a:xfrm>
            <a:off x="1327861" y="731743"/>
            <a:ext cx="9065342" cy="7017306"/>
          </a:xfrm>
          <a:prstGeom prst="rect">
            <a:avLst/>
          </a:prstGeom>
          <a:noFill/>
        </p:spPr>
        <p:txBody>
          <a:bodyPr wrap="square" rtlCol="0">
            <a:spAutoFit/>
          </a:bodyPr>
          <a:lstStyle/>
          <a:p>
            <a:r>
              <a:rPr lang="en-ZA" sz="2400" b="1" dirty="0">
                <a:latin typeface="Times New Roman" panose="02020603050405020304" pitchFamily="18" charset="0"/>
                <a:cs typeface="Times New Roman" panose="02020603050405020304" pitchFamily="18" charset="0"/>
              </a:rPr>
              <a:t>Mandela - the flamboyant lawyer</a:t>
            </a:r>
          </a:p>
          <a:p>
            <a:r>
              <a:rPr lang="en-ZA" sz="2400" dirty="0">
                <a:latin typeface="Times New Roman" panose="02020603050405020304" pitchFamily="18" charset="0"/>
                <a:cs typeface="Times New Roman" panose="02020603050405020304" pitchFamily="18" charset="0"/>
              </a:rPr>
              <a:t>What did he look like? What was his style? For style he had, unlike most politicians. We have adverted to his manner of speech; and to his well-formed, formal, almost always legalistic mode of argumentation, far removed from the theoretical flights of Communists, his comrades. Didactic mode of presentation. </a:t>
            </a:r>
          </a:p>
          <a:p>
            <a:r>
              <a:rPr lang="en-ZA" sz="2400" dirty="0">
                <a:latin typeface="Times New Roman" panose="02020603050405020304" pitchFamily="18" charset="0"/>
                <a:cs typeface="Times New Roman" panose="02020603050405020304" pitchFamily="18" charset="0"/>
              </a:rPr>
              <a:t>No fluency in style. Flamboyant as a lawyer. </a:t>
            </a:r>
          </a:p>
          <a:p>
            <a:r>
              <a:rPr lang="en-ZA" sz="2400" dirty="0">
                <a:latin typeface="Times New Roman" panose="02020603050405020304" pitchFamily="18" charset="0"/>
                <a:cs typeface="Times New Roman" panose="02020603050405020304" pitchFamily="18" charset="0"/>
              </a:rPr>
              <a:t>Contrast with Oliver Tambo – thoughtful. If you wanted to win, you instructed Oliver Tambo </a:t>
            </a:r>
          </a:p>
          <a:p>
            <a:r>
              <a:rPr lang="en-ZA" sz="2400" dirty="0">
                <a:latin typeface="Times New Roman" panose="02020603050405020304" pitchFamily="18" charset="0"/>
                <a:cs typeface="Times New Roman" panose="02020603050405020304" pitchFamily="18" charset="0"/>
              </a:rPr>
              <a:t>“But what style, as a man, did he affect? Did he have any poses? Of course he did. We see him now in a double-breasted suit, hair parted in the middle, clean-shaven: an Englishman on his way to his club; now we see him in Xhosa garb, solid, dignified; now in a three-piece suit, looking grave and a trifle full in the face. There is in all of these poses a charm jostling to a standstill for attention with that natural and involuntary hauteur. This, quite apart from anything else, lent him the authority with which his utterances were always imbued.” </a:t>
            </a:r>
            <a:r>
              <a:rPr lang="en-ZA" sz="2400" dirty="0" err="1">
                <a:latin typeface="Times New Roman" panose="02020603050405020304" pitchFamily="18" charset="0"/>
                <a:cs typeface="Times New Roman" panose="02020603050405020304" pitchFamily="18" charset="0"/>
              </a:rPr>
              <a:t>Lwandile</a:t>
            </a:r>
            <a:r>
              <a:rPr lang="en-ZA" sz="2400" dirty="0">
                <a:latin typeface="Times New Roman" panose="02020603050405020304" pitchFamily="18" charset="0"/>
                <a:cs typeface="Times New Roman" panose="02020603050405020304" pitchFamily="18" charset="0"/>
              </a:rPr>
              <a:t> </a:t>
            </a:r>
            <a:r>
              <a:rPr lang="en-ZA" sz="2400" dirty="0" err="1">
                <a:latin typeface="Times New Roman" panose="02020603050405020304" pitchFamily="18" charset="0"/>
                <a:cs typeface="Times New Roman" panose="02020603050405020304" pitchFamily="18" charset="0"/>
              </a:rPr>
              <a:t>Sisilana</a:t>
            </a:r>
            <a:r>
              <a:rPr lang="en-ZA"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1426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6485A2-C009-4619-8286-4FE4F7A5EAD8}"/>
              </a:ext>
            </a:extLst>
          </p:cNvPr>
          <p:cNvSpPr txBox="1"/>
          <p:nvPr/>
        </p:nvSpPr>
        <p:spPr>
          <a:xfrm>
            <a:off x="1337187" y="1268361"/>
            <a:ext cx="8534400" cy="4247317"/>
          </a:xfrm>
          <a:prstGeom prst="rect">
            <a:avLst/>
          </a:prstGeom>
          <a:noFill/>
        </p:spPr>
        <p:txBody>
          <a:bodyPr wrap="square" rtlCol="0">
            <a:spAutoFit/>
          </a:bodyPr>
          <a:lstStyle/>
          <a:p>
            <a:r>
              <a:rPr lang="en-ZA" sz="2800" dirty="0">
                <a:latin typeface="Times New Roman" panose="02020603050405020304" pitchFamily="18" charset="0"/>
                <a:cs typeface="Times New Roman" panose="02020603050405020304" pitchFamily="18" charset="0"/>
              </a:rPr>
              <a:t>Mandela did not behave as if he were black. </a:t>
            </a:r>
            <a:r>
              <a:rPr lang="en-GB" sz="2800" dirty="0">
                <a:latin typeface="Times New Roman" panose="02020603050405020304" pitchFamily="18" charset="0"/>
                <a:cs typeface="Times New Roman" panose="02020603050405020304" pitchFamily="18" charset="0"/>
              </a:rPr>
              <a:t>An anecdote in Anthony Sampson’s biography is typical of his approach: ‘Mandela, walking boldly through the “whites only” entrance to a courtroom, was stopped by a young white clerk with a dark complexion who told him “This is for whites”. Mandela immediately responded: “Then what are you doing here?”’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Sampson, </a:t>
            </a:r>
            <a:r>
              <a:rPr lang="en-US" sz="2800" i="1" dirty="0">
                <a:latin typeface="Times New Roman" panose="02020603050405020304" pitchFamily="18" charset="0"/>
                <a:cs typeface="Times New Roman" panose="02020603050405020304" pitchFamily="18" charset="0"/>
              </a:rPr>
              <a:t>Mandela: The </a:t>
            </a:r>
            <a:r>
              <a:rPr lang="en-US" sz="2800" i="1" dirty="0" err="1">
                <a:latin typeface="Times New Roman" panose="02020603050405020304" pitchFamily="18" charset="0"/>
                <a:cs typeface="Times New Roman" panose="02020603050405020304" pitchFamily="18" charset="0"/>
              </a:rPr>
              <a:t>Authorised</a:t>
            </a:r>
            <a:r>
              <a:rPr lang="en-US" sz="2800" i="1" dirty="0">
                <a:latin typeface="Times New Roman" panose="02020603050405020304" pitchFamily="18" charset="0"/>
                <a:cs typeface="Times New Roman" panose="02020603050405020304" pitchFamily="18" charset="0"/>
              </a:rPr>
              <a:t> Biography</a:t>
            </a:r>
            <a:r>
              <a:rPr lang="en-US" sz="2800" dirty="0">
                <a:latin typeface="Times New Roman" panose="02020603050405020304" pitchFamily="18" charset="0"/>
                <a:cs typeface="Times New Roman" panose="02020603050405020304" pitchFamily="18" charset="0"/>
              </a:rPr>
              <a:t>, p. 79.</a:t>
            </a:r>
          </a:p>
          <a:p>
            <a:endParaRPr lang="en-US" dirty="0"/>
          </a:p>
        </p:txBody>
      </p:sp>
    </p:spTree>
    <p:extLst>
      <p:ext uri="{BB962C8B-B14F-4D97-AF65-F5344CB8AC3E}">
        <p14:creationId xmlns:p14="http://schemas.microsoft.com/office/powerpoint/2010/main" val="1142382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C844D955-2AE5-499E-8719-B07DE3B2542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3378" y="311085"/>
            <a:ext cx="6966408" cy="6391373"/>
          </a:xfrm>
          <a:prstGeom prst="rect">
            <a:avLst/>
          </a:prstGeom>
        </p:spPr>
      </p:pic>
      <p:sp>
        <p:nvSpPr>
          <p:cNvPr id="3" name="TextBox 2">
            <a:extLst>
              <a:ext uri="{FF2B5EF4-FFF2-40B4-BE49-F238E27FC236}">
                <a16:creationId xmlns:a16="http://schemas.microsoft.com/office/drawing/2014/main" id="{BE7A23CA-6FE0-473A-A421-4114BC3BC290}"/>
              </a:ext>
            </a:extLst>
          </p:cNvPr>
          <p:cNvSpPr txBox="1"/>
          <p:nvPr/>
        </p:nvSpPr>
        <p:spPr>
          <a:xfrm>
            <a:off x="7484881" y="1282045"/>
            <a:ext cx="3016577" cy="1200329"/>
          </a:xfrm>
          <a:prstGeom prst="rect">
            <a:avLst/>
          </a:prstGeom>
          <a:noFill/>
        </p:spPr>
        <p:txBody>
          <a:bodyPr wrap="square" rtlCol="0">
            <a:spAutoFit/>
          </a:bodyPr>
          <a:lstStyle/>
          <a:p>
            <a:r>
              <a:rPr lang="en-US" sz="3600" b="1"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FIRST STRIKE-OFF</a:t>
            </a:r>
          </a:p>
        </p:txBody>
      </p:sp>
    </p:spTree>
    <p:extLst>
      <p:ext uri="{BB962C8B-B14F-4D97-AF65-F5344CB8AC3E}">
        <p14:creationId xmlns:p14="http://schemas.microsoft.com/office/powerpoint/2010/main" val="2925717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695BFE0A-028A-4C35-94F2-E159B7A62FB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5926" y="190893"/>
            <a:ext cx="6693031" cy="6476214"/>
          </a:xfrm>
          <a:prstGeom prst="rect">
            <a:avLst/>
          </a:prstGeom>
        </p:spPr>
      </p:pic>
      <p:sp>
        <p:nvSpPr>
          <p:cNvPr id="3" name="TextBox 2">
            <a:extLst>
              <a:ext uri="{FF2B5EF4-FFF2-40B4-BE49-F238E27FC236}">
                <a16:creationId xmlns:a16="http://schemas.microsoft.com/office/drawing/2014/main" id="{46E7ABA7-2A93-450F-9747-B4D29CD54547}"/>
              </a:ext>
            </a:extLst>
          </p:cNvPr>
          <p:cNvSpPr txBox="1"/>
          <p:nvPr/>
        </p:nvSpPr>
        <p:spPr>
          <a:xfrm>
            <a:off x="7277492" y="1300898"/>
            <a:ext cx="3374797" cy="1200329"/>
          </a:xfrm>
          <a:prstGeom prst="rect">
            <a:avLst/>
          </a:prstGeom>
          <a:noFill/>
        </p:spPr>
        <p:txBody>
          <a:bodyPr wrap="square" rtlCol="0">
            <a:spAutoFit/>
          </a:bodyPr>
          <a:lstStyle/>
          <a:p>
            <a:r>
              <a:rPr lang="en-US" sz="3600" b="1"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SECOND STRIKE-OFF</a:t>
            </a:r>
          </a:p>
        </p:txBody>
      </p:sp>
    </p:spTree>
    <p:extLst>
      <p:ext uri="{BB962C8B-B14F-4D97-AF65-F5344CB8AC3E}">
        <p14:creationId xmlns:p14="http://schemas.microsoft.com/office/powerpoint/2010/main" val="104839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753C8B-DF6A-4541-8951-A951A8984920}"/>
              </a:ext>
            </a:extLst>
          </p:cNvPr>
          <p:cNvSpPr txBox="1"/>
          <p:nvPr/>
        </p:nvSpPr>
        <p:spPr>
          <a:xfrm>
            <a:off x="1219199" y="1468656"/>
            <a:ext cx="8839200" cy="5170646"/>
          </a:xfrm>
          <a:prstGeom prst="rect">
            <a:avLst/>
          </a:prstGeom>
          <a:noFill/>
        </p:spPr>
        <p:txBody>
          <a:bodyPr wrap="square" rtlCol="0">
            <a:spAutoFit/>
          </a:bodyPr>
          <a:lstStyle/>
          <a:p>
            <a:r>
              <a:rPr lang="en-ZA" sz="2400" dirty="0">
                <a:latin typeface="Times New Roman" panose="02020603050405020304" pitchFamily="18" charset="0"/>
                <a:cs typeface="Times New Roman" panose="02020603050405020304" pitchFamily="18" charset="0"/>
              </a:rPr>
              <a:t>By all accounts, the law practice was overrun with clients from its inception. Mandela later reflected that that “to reach our offices each morning, we had to move through a crowd of people in the hallways, on the stairs, and in our small waiting room.” Tambo would confirm that “to reach our desks each morning, Nelson and I ran the gauntlet of patient queues of people overflowing from the chairs in the waiting room into the corridors.” Winnie Mandela would later recall how she would have to wait to see him, shoulder to shoulder with clients, in the lobby area when she came to visit.  Black clients came from all over the country to see Mandela &amp; Tambo.  “’They came from Natal, the Cape, the Free State and from the Northern Transvaal,’ recalled Tambo, ‘and of course from Johannesburg and the areas next to Johannesburg.’”</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8B03D511-D47A-434C-9596-97F30CBCB771}"/>
              </a:ext>
            </a:extLst>
          </p:cNvPr>
          <p:cNvSpPr txBox="1"/>
          <p:nvPr/>
        </p:nvSpPr>
        <p:spPr>
          <a:xfrm>
            <a:off x="1225485" y="579748"/>
            <a:ext cx="8059917" cy="646331"/>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MANDELA &amp; TAMBO ATTORNEYS</a:t>
            </a:r>
          </a:p>
        </p:txBody>
      </p:sp>
    </p:spTree>
    <p:extLst>
      <p:ext uri="{BB962C8B-B14F-4D97-AF65-F5344CB8AC3E}">
        <p14:creationId xmlns:p14="http://schemas.microsoft.com/office/powerpoint/2010/main" val="2842705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DD0CEE-FA72-410A-B5DF-2AB7FABEA397}"/>
              </a:ext>
            </a:extLst>
          </p:cNvPr>
          <p:cNvSpPr txBox="1"/>
          <p:nvPr/>
        </p:nvSpPr>
        <p:spPr>
          <a:xfrm>
            <a:off x="1160206" y="2192593"/>
            <a:ext cx="8740878" cy="3323987"/>
          </a:xfrm>
          <a:prstGeom prst="rect">
            <a:avLst/>
          </a:prstGeom>
          <a:noFill/>
        </p:spPr>
        <p:txBody>
          <a:bodyPr wrap="square" rtlCol="0">
            <a:spAutoFit/>
          </a:bodyPr>
          <a:lstStyle/>
          <a:p>
            <a:r>
              <a:rPr lang="en-ZA" sz="3200" dirty="0">
                <a:latin typeface="Times New Roman" panose="02020603050405020304" pitchFamily="18" charset="0"/>
                <a:cs typeface="Times New Roman" panose="02020603050405020304" pitchFamily="18" charset="0"/>
              </a:rPr>
              <a:t>Mandela &amp; Tambo “was a place where [clients] could find a sympathetic ear and a competent ally, a place where they would not be either turned away or cheated, a place where they might actually feel proud to be represented by men of their own skin colour.”  </a:t>
            </a: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97051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F59CE-3D3E-478D-A9DA-23BE9D11ABB0}"/>
              </a:ext>
            </a:extLst>
          </p:cNvPr>
          <p:cNvSpPr txBox="1"/>
          <p:nvPr/>
        </p:nvSpPr>
        <p:spPr>
          <a:xfrm>
            <a:off x="1150374" y="501444"/>
            <a:ext cx="8573729" cy="6217087"/>
          </a:xfrm>
          <a:prstGeom prst="rect">
            <a:avLst/>
          </a:prstGeom>
          <a:noFill/>
        </p:spPr>
        <p:txBody>
          <a:bodyPr wrap="square" rtlCol="0">
            <a:spAutoFit/>
          </a:bodyPr>
          <a:lstStyle/>
          <a:p>
            <a:r>
              <a:rPr lang="en-ZA" sz="2200" dirty="0">
                <a:latin typeface="Times New Roman" panose="02020603050405020304" pitchFamily="18" charset="0"/>
                <a:cs typeface="Times New Roman" panose="02020603050405020304" pitchFamily="18" charset="0"/>
              </a:rPr>
              <a:t>Apartheid formally became the law of the land in 1948.  From that point forward:  it was a crime to walk through a Whites Only door, a crime to ride a Whites Only bus, a crime to use a Whites Only drinking fountain, a crime to walk on a Whites Only beach, a crime to be on the streets past eleven, a crime not to have a pass book and a crime to have the wrong signature in that book, a crime to be unemployed and a crime to be employed in the wrong place, a crime to live in certain places and a crime to have no place to live. In these types of cases, representing African clients victimized by Apartheid law, Mandela could practice as a traditional neutral partisan attorney and still promote the fight against apartheid.  For example, black Africans, but not whites, had to carry a pass around at all times stating the areas that they were authorized to be in, and to stray from that area could land one in jail. Apartheid criminalized ordinary Blacks trying to go about their lives.  Tambo would later write, “Our buff files carried thousands of these stories and if, when we started our law partnership, we had not been rebels against apartheid, our experiences in our offices would had remedied the deficiency.” </a:t>
            </a:r>
            <a:endParaRPr lang="en-US" sz="22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4282409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C88852-91F8-402A-B3E4-C693A1E20B24}"/>
              </a:ext>
            </a:extLst>
          </p:cNvPr>
          <p:cNvSpPr txBox="1"/>
          <p:nvPr/>
        </p:nvSpPr>
        <p:spPr>
          <a:xfrm>
            <a:off x="1101213" y="796414"/>
            <a:ext cx="8711381" cy="5786199"/>
          </a:xfrm>
          <a:prstGeom prst="rect">
            <a:avLst/>
          </a:prstGeom>
          <a:noFill/>
        </p:spPr>
        <p:txBody>
          <a:bodyPr wrap="square" rtlCol="0">
            <a:spAutoFit/>
          </a:bodyPr>
          <a:lstStyle/>
          <a:p>
            <a:r>
              <a:rPr lang="en-ZA" sz="2200" dirty="0">
                <a:latin typeface="Times New Roman" panose="02020603050405020304" pitchFamily="18" charset="0"/>
                <a:cs typeface="Times New Roman" panose="02020603050405020304" pitchFamily="18" charset="0"/>
              </a:rPr>
              <a:t>Mandela also could fight Apartheid symbolically as an attorney in court demonstrating that a black person could compete in a court of law and achieve as much success for their client as any white person could.  In court Mandela “cultivated an assertive, theatrical style with sweeping gestures.” He seemed to consciously pursue a dominant presence in the courtroom, hoping to strike a blow for African dignity through his simple presence: “As an attorney, I could be rather flamboyant in court.  I did not act as though I were a black man in a white man’s court, but as if everyone else—white and black—was a guest in my court.” He knew his people were watching: “The spectators’ gallery was usually crowded, because people from the township attended court as a form of entertainment.” Tambo recognized this strategy by Mandela, later reflecting that there was “a hint of arrogance around him, which wasn’t really arrogance, I think it was for him an instrument to hit at this system.  To say, ‘Look, I am as equal with you as anybody else in this courtroom.  We speak the same language; we are addressing the same issues.  I am not inferior to you.” </a:t>
            </a:r>
            <a:endParaRPr lang="en-US" sz="2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42639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9943ED-558D-405E-A9E3-C7544F27EDC8}"/>
              </a:ext>
            </a:extLst>
          </p:cNvPr>
          <p:cNvSpPr txBox="1"/>
          <p:nvPr/>
        </p:nvSpPr>
        <p:spPr>
          <a:xfrm>
            <a:off x="1291269" y="1868635"/>
            <a:ext cx="8524568" cy="4431983"/>
          </a:xfrm>
          <a:prstGeom prst="rect">
            <a:avLst/>
          </a:prstGeom>
          <a:noFill/>
        </p:spPr>
        <p:txBody>
          <a:bodyPr wrap="square" rtlCol="0">
            <a:spAutoFit/>
          </a:bodyPr>
          <a:lstStyle/>
          <a:p>
            <a:r>
              <a:rPr lang="en-GB" sz="2400" dirty="0">
                <a:latin typeface="Times New Roman" panose="02020603050405020304" pitchFamily="18" charset="0"/>
                <a:cs typeface="Times New Roman" panose="02020603050405020304" pitchFamily="18" charset="0"/>
              </a:rPr>
              <a:t>Mandela had appeared before Magistrate </a:t>
            </a:r>
            <a:r>
              <a:rPr lang="en-GB" sz="2400" dirty="0" err="1">
                <a:latin typeface="Times New Roman" panose="02020603050405020304" pitchFamily="18" charset="0"/>
                <a:cs typeface="Times New Roman" panose="02020603050405020304" pitchFamily="18" charset="0"/>
              </a:rPr>
              <a:t>Dormehl</a:t>
            </a:r>
            <a:r>
              <a:rPr lang="en-GB" sz="2400" dirty="0">
                <a:latin typeface="Times New Roman" panose="02020603050405020304" pitchFamily="18" charset="0"/>
                <a:cs typeface="Times New Roman" panose="02020603050405020304" pitchFamily="18" charset="0"/>
              </a:rPr>
              <a:t> on behalf of Elliot </a:t>
            </a:r>
            <a:r>
              <a:rPr lang="en-GB" sz="2400" dirty="0" err="1">
                <a:latin typeface="Times New Roman" panose="02020603050405020304" pitchFamily="18" charset="0"/>
                <a:cs typeface="Times New Roman" panose="02020603050405020304" pitchFamily="18" charset="0"/>
              </a:rPr>
              <a:t>Setoaba</a:t>
            </a:r>
            <a:r>
              <a:rPr lang="en-GB" sz="2400" dirty="0">
                <a:latin typeface="Times New Roman" panose="02020603050405020304" pitchFamily="18" charset="0"/>
                <a:cs typeface="Times New Roman" panose="02020603050405020304" pitchFamily="18" charset="0"/>
              </a:rPr>
              <a:t>, a government clerk who was charged with accepting a bribe. When the accused was called to plead, Mandela stood to put himself on record as his attorney, but before he could continue the magistrate asked him whether he was entitled to appear. When he confirmed that he was an admitted attorney, the magistrate instructed him to produce his certificate of admission as proof. It is neither standard practice for attorneys to carry their certificates with them nor for magistrates to request them, and Mandela did not have his. The magistrate instructed him to obtain it and promptly adjourned the court.</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A6CFBBEE-BB68-48FD-90EC-E6E6DFFDF6A6}"/>
              </a:ext>
            </a:extLst>
          </p:cNvPr>
          <p:cNvSpPr txBox="1"/>
          <p:nvPr/>
        </p:nvSpPr>
        <p:spPr>
          <a:xfrm>
            <a:off x="1366887" y="772998"/>
            <a:ext cx="7824247" cy="646331"/>
          </a:xfrm>
          <a:prstGeom prst="rect">
            <a:avLst/>
          </a:prstGeom>
          <a:noFill/>
        </p:spPr>
        <p:txBody>
          <a:bodyPr wrap="square" rtlCol="0">
            <a:spAutoFit/>
          </a:bodyPr>
          <a:lstStyle/>
          <a:p>
            <a:pPr algn="ct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MANDELA AT COURT</a:t>
            </a:r>
          </a:p>
        </p:txBody>
      </p:sp>
    </p:spTree>
    <p:extLst>
      <p:ext uri="{BB962C8B-B14F-4D97-AF65-F5344CB8AC3E}">
        <p14:creationId xmlns:p14="http://schemas.microsoft.com/office/powerpoint/2010/main" val="1626721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5ADABE-515B-4B7D-B1BE-67BEB0C4707F}"/>
              </a:ext>
            </a:extLst>
          </p:cNvPr>
          <p:cNvSpPr txBox="1"/>
          <p:nvPr/>
        </p:nvSpPr>
        <p:spPr>
          <a:xfrm>
            <a:off x="1445342" y="412954"/>
            <a:ext cx="8455742" cy="6709529"/>
          </a:xfrm>
          <a:prstGeom prst="rect">
            <a:avLst/>
          </a:prstGeom>
          <a:noFill/>
        </p:spPr>
        <p:txBody>
          <a:bodyPr wrap="square" rtlCol="0">
            <a:spAutoFit/>
          </a:bodyPr>
          <a:lstStyle/>
          <a:p>
            <a:endParaRPr lang="en-GB" sz="28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 warned you not to ask irrelevant questions and I won’t have any nonsense from you. Proceed. Ask your next question!’ When Mandela hesitated, the magistrate actually shouted, ‘Ask your next question!’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Instead, Mandela requested that his original question, together with the ruling that it was inadmissible, be recorded.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 do not take any instructions from you,’ the magistrate snapped.</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‘Your Worship makes it very difficult for me to proceed if I am not allowed to put questions and you refuse to record the questions asked and the rulings given.’</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‘If you are going to take this attitude,’ the magistrate threatened, ‘I shall record every question you put and every answer to show how irrelevant your questions are.’</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 ‘Hey you, I told you to sit down!’ Turning to the court orderly, the magistrate commanded, ‘Get this man to sit down.’ Even more slowly this time, Mandela sat. </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13181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180D2E-0A43-4BE9-8795-D1F706F0F7CD}"/>
              </a:ext>
            </a:extLst>
          </p:cNvPr>
          <p:cNvSpPr txBox="1"/>
          <p:nvPr/>
        </p:nvSpPr>
        <p:spPr>
          <a:xfrm>
            <a:off x="1366684" y="894735"/>
            <a:ext cx="8554064" cy="5909310"/>
          </a:xfrm>
          <a:prstGeom prst="rect">
            <a:avLst/>
          </a:prstGeom>
          <a:noFill/>
        </p:spPr>
        <p:txBody>
          <a:bodyPr wrap="square" rtlCol="0">
            <a:spAutoFit/>
          </a:bodyPr>
          <a:lstStyle/>
          <a:p>
            <a:r>
              <a:rPr lang="en-GB" sz="2400" dirty="0">
                <a:latin typeface="Times New Roman" panose="02020603050405020304" pitchFamily="18" charset="0"/>
                <a:cs typeface="Times New Roman" panose="02020603050405020304" pitchFamily="18" charset="0"/>
              </a:rPr>
              <a:t>‘I am giving you a final warning. If you don’t listen you will get into trouble.’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‘Hey you, I have warned you before not to ask these irrelevant questions and if you persist I will have you thrown out of this court. Do you hear?’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‘Hey you, sit down!’ To the witness he said, ‘You! Go.’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‘Hey you, I told you to sit down. Will you sit down? I will count up to three and if you are still standing when I have counted three I will call the orderly to eject you from the court. One. Two. Three. Get this man out!’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 magistrate then turned to Mandela’s client, Elliot </a:t>
            </a:r>
            <a:r>
              <a:rPr lang="en-GB" sz="2400" dirty="0" err="1">
                <a:latin typeface="Times New Roman" panose="02020603050405020304" pitchFamily="18" charset="0"/>
                <a:cs typeface="Times New Roman" panose="02020603050405020304" pitchFamily="18" charset="0"/>
              </a:rPr>
              <a:t>Setoaba</a:t>
            </a:r>
            <a:r>
              <a:rPr lang="en-GB" sz="2400" dirty="0">
                <a:latin typeface="Times New Roman" panose="02020603050405020304" pitchFamily="18" charset="0"/>
                <a:cs typeface="Times New Roman" panose="02020603050405020304" pitchFamily="18" charset="0"/>
              </a:rPr>
              <a:t>, and asked him if he wanted the case to proceed or if he wished for an adjournment to find another lawyer. When </a:t>
            </a:r>
            <a:r>
              <a:rPr lang="en-GB" sz="2400" dirty="0" err="1">
                <a:latin typeface="Times New Roman" panose="02020603050405020304" pitchFamily="18" charset="0"/>
                <a:cs typeface="Times New Roman" panose="02020603050405020304" pitchFamily="18" charset="0"/>
              </a:rPr>
              <a:t>Setoaba</a:t>
            </a:r>
            <a:r>
              <a:rPr lang="en-GB" sz="2400" dirty="0">
                <a:latin typeface="Times New Roman" panose="02020603050405020304" pitchFamily="18" charset="0"/>
                <a:cs typeface="Times New Roman" panose="02020603050405020304" pitchFamily="18" charset="0"/>
              </a:rPr>
              <a:t> insisted that he did not want to change his attorney, he was given short shrift by the magistrate. ‘You must get another attorney.’</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18149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A4C861-1293-45D3-8DF5-3BE6ACB3F5DC}"/>
              </a:ext>
            </a:extLst>
          </p:cNvPr>
          <p:cNvSpPr txBox="1"/>
          <p:nvPr/>
        </p:nvSpPr>
        <p:spPr>
          <a:xfrm>
            <a:off x="1494504" y="1285061"/>
            <a:ext cx="8622890" cy="4678204"/>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Godfrey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was Mandela’s clerk. Oliver Tambo had asked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to stand in for him in a remanded matter before a Boksburg magistrate, a Mr F.A.H. </a:t>
            </a:r>
            <a:r>
              <a:rPr lang="en-GB" sz="2800" dirty="0" err="1">
                <a:latin typeface="Times New Roman" panose="02020603050405020304" pitchFamily="18" charset="0"/>
                <a:cs typeface="Times New Roman" panose="02020603050405020304" pitchFamily="18" charset="0"/>
              </a:rPr>
              <a:t>Johl</a:t>
            </a:r>
            <a:r>
              <a:rPr lang="en-GB" sz="2800" dirty="0">
                <a:latin typeface="Times New Roman" panose="02020603050405020304" pitchFamily="18" charset="0"/>
                <a:cs typeface="Times New Roman" panose="02020603050405020304" pitchFamily="18" charset="0"/>
              </a:rPr>
              <a:t>. At the first appearance, the magistrate had instructed Tambo to sit at a small table in his court reserved for ‘non-European’ lawyers. Tambo objected and applied for the magistrate to recuse himself on the grounds of racial bias. In the courtroom, the interpreter asked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to sit to sit at the special table.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ignored him and took his place at the well-worn table used by ‘European’ lawyers. </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53990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5EE3D8-E8A2-4EEC-993D-7CDD941F3C15}"/>
              </a:ext>
            </a:extLst>
          </p:cNvPr>
          <p:cNvSpPr txBox="1"/>
          <p:nvPr/>
        </p:nvSpPr>
        <p:spPr>
          <a:xfrm>
            <a:off x="1337187" y="1167073"/>
            <a:ext cx="8524568" cy="4678204"/>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When the magistrate saw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at the wrong table, he instructed him to move.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  asked why.</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‘I say sit there,’ ordered </a:t>
            </a:r>
            <a:r>
              <a:rPr lang="en-GB" sz="2800" dirty="0" err="1">
                <a:latin typeface="Times New Roman" panose="02020603050405020304" pitchFamily="18" charset="0"/>
                <a:cs typeface="Times New Roman" panose="02020603050405020304" pitchFamily="18" charset="0"/>
              </a:rPr>
              <a:t>Johl</a:t>
            </a:r>
            <a:r>
              <a:rPr lang="en-GB" sz="2800" dirty="0">
                <a:latin typeface="Times New Roman" panose="02020603050405020304" pitchFamily="18" charset="0"/>
                <a:cs typeface="Times New Roman" panose="02020603050405020304" pitchFamily="18" charset="0"/>
              </a:rPr>
              <a:t>. ‘This is my court and I am not going to argue.’</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‘Is that an order of court?’ asked </a:t>
            </a:r>
            <a:r>
              <a:rPr lang="en-GB" sz="2800" dirty="0" err="1">
                <a:latin typeface="Times New Roman" panose="02020603050405020304" pitchFamily="18" charset="0"/>
                <a:cs typeface="Times New Roman" panose="02020603050405020304" pitchFamily="18" charset="0"/>
              </a:rPr>
              <a:t>Pitje</a:t>
            </a:r>
            <a:r>
              <a:rPr lang="en-GB" sz="2800"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‘Yes, this is an order of the court.’</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‘But surely, sir, I am entitled to an explanation.’</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‘If you persist I shall fine you five pounds for contempt of court.’</a:t>
            </a:r>
            <a:endParaRPr lang="en-US" sz="2800" dirty="0">
              <a:latin typeface="Times New Roman" panose="02020603050405020304" pitchFamily="18" charset="0"/>
              <a:cs typeface="Times New Roman" panose="02020603050405020304" pitchFamily="18" charset="0"/>
            </a:endParaRPr>
          </a:p>
          <a:p>
            <a:r>
              <a:rPr lang="en-GB" sz="2800" dirty="0">
                <a:latin typeface="Times New Roman" panose="02020603050405020304" pitchFamily="18" charset="0"/>
                <a:cs typeface="Times New Roman" panose="02020603050405020304" pitchFamily="18" charset="0"/>
              </a:rPr>
              <a:t>‘Will you please note my protest, sir?’</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46222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7556-9399-4536-A4E6-3E3355FD6718}"/>
              </a:ext>
            </a:extLst>
          </p:cNvPr>
          <p:cNvSpPr txBox="1"/>
          <p:nvPr/>
        </p:nvSpPr>
        <p:spPr>
          <a:xfrm>
            <a:off x="1504335" y="963561"/>
            <a:ext cx="8445910" cy="5170646"/>
          </a:xfrm>
          <a:prstGeom prst="rect">
            <a:avLst/>
          </a:prstGeom>
          <a:noFill/>
        </p:spPr>
        <p:txBody>
          <a:bodyPr wrap="square" rtlCol="0">
            <a:spAutoFit/>
          </a:bodyPr>
          <a:lstStyle/>
          <a:p>
            <a:r>
              <a:rPr lang="en-GB" sz="2400" dirty="0">
                <a:latin typeface="Times New Roman" panose="02020603050405020304" pitchFamily="18" charset="0"/>
                <a:cs typeface="Times New Roman" panose="02020603050405020304" pitchFamily="18" charset="0"/>
              </a:rPr>
              <a:t>‘I shall not listen to you as long as you are standing there.’ </a:t>
            </a:r>
            <a:r>
              <a:rPr lang="en-GB" sz="2400" dirty="0" err="1">
                <a:latin typeface="Times New Roman" panose="02020603050405020304" pitchFamily="18" charset="0"/>
                <a:cs typeface="Times New Roman" panose="02020603050405020304" pitchFamily="18" charset="0"/>
              </a:rPr>
              <a:t>Johl</a:t>
            </a:r>
            <a:r>
              <a:rPr lang="en-GB" sz="2400" dirty="0">
                <a:latin typeface="Times New Roman" panose="02020603050405020304" pitchFamily="18" charset="0"/>
                <a:cs typeface="Times New Roman" panose="02020603050405020304" pitchFamily="18" charset="0"/>
              </a:rPr>
              <a:t> pointed at the large table.</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‘Then I have no option but to withdraw from this case,’ </a:t>
            </a:r>
            <a:r>
              <a:rPr lang="en-GB" sz="2400" dirty="0" err="1">
                <a:latin typeface="Times New Roman" panose="02020603050405020304" pitchFamily="18" charset="0"/>
                <a:cs typeface="Times New Roman" panose="02020603050405020304" pitchFamily="18" charset="0"/>
              </a:rPr>
              <a:t>Pitje</a:t>
            </a:r>
            <a:r>
              <a:rPr lang="en-GB" sz="2400" dirty="0">
                <a:latin typeface="Times New Roman" panose="02020603050405020304" pitchFamily="18" charset="0"/>
                <a:cs typeface="Times New Roman" panose="02020603050405020304" pitchFamily="18" charset="0"/>
              </a:rPr>
              <a:t> replied.</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‘You may do so if you please,’ </a:t>
            </a:r>
            <a:r>
              <a:rPr lang="en-GB" sz="2400" dirty="0" err="1">
                <a:latin typeface="Times New Roman" panose="02020603050405020304" pitchFamily="18" charset="0"/>
                <a:cs typeface="Times New Roman" panose="02020603050405020304" pitchFamily="18" charset="0"/>
              </a:rPr>
              <a:t>Johl</a:t>
            </a:r>
            <a:r>
              <a:rPr lang="en-GB" sz="2400" dirty="0">
                <a:latin typeface="Times New Roman" panose="02020603050405020304" pitchFamily="18" charset="0"/>
                <a:cs typeface="Times New Roman" panose="02020603050405020304" pitchFamily="18" charset="0"/>
              </a:rPr>
              <a:t> retorted.</a:t>
            </a:r>
            <a:endParaRPr lang="en-US" sz="2400" dirty="0">
              <a:latin typeface="Times New Roman" panose="02020603050405020304" pitchFamily="18" charset="0"/>
              <a:cs typeface="Times New Roman" panose="02020603050405020304" pitchFamily="18" charset="0"/>
            </a:endParaRPr>
          </a:p>
          <a:p>
            <a:r>
              <a:rPr lang="en-GB" sz="2400" dirty="0" err="1">
                <a:latin typeface="Times New Roman" panose="02020603050405020304" pitchFamily="18" charset="0"/>
                <a:cs typeface="Times New Roman" panose="02020603050405020304" pitchFamily="18" charset="0"/>
              </a:rPr>
              <a:t>Pitje</a:t>
            </a:r>
            <a:r>
              <a:rPr lang="en-GB" sz="2400" dirty="0">
                <a:latin typeface="Times New Roman" panose="02020603050405020304" pitchFamily="18" charset="0"/>
                <a:cs typeface="Times New Roman" panose="02020603050405020304" pitchFamily="18" charset="0"/>
              </a:rPr>
              <a:t> asked to be excused and then left the courtroom. In the corridor, the court orderly caught up with him and demanded payment of the five-pound fine. </a:t>
            </a:r>
            <a:r>
              <a:rPr lang="en-GB" sz="2400" dirty="0" err="1">
                <a:latin typeface="Times New Roman" panose="02020603050405020304" pitchFamily="18" charset="0"/>
                <a:cs typeface="Times New Roman" panose="02020603050405020304" pitchFamily="18" charset="0"/>
              </a:rPr>
              <a:t>Pitje</a:t>
            </a:r>
            <a:r>
              <a:rPr lang="en-GB" sz="2400" dirty="0">
                <a:latin typeface="Times New Roman" panose="02020603050405020304" pitchFamily="18" charset="0"/>
                <a:cs typeface="Times New Roman" panose="02020603050405020304" pitchFamily="18" charset="0"/>
              </a:rPr>
              <a:t> disputed that a fine had been imposed – as far as he was concerned, he had only been warned. He was promptly arrested and taken to the cells for contempt of court. Although he was prepared to spend five days in jail in protest at his treatment, the fine was paid on his behalf and he was released. </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59742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682671-0684-4A58-BF3B-5C0283BDF6D2}"/>
              </a:ext>
            </a:extLst>
          </p:cNvPr>
          <p:cNvSpPr txBox="1"/>
          <p:nvPr/>
        </p:nvSpPr>
        <p:spPr>
          <a:xfrm>
            <a:off x="1582994" y="1305341"/>
            <a:ext cx="8268929" cy="4247317"/>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Douglas </a:t>
            </a:r>
            <a:r>
              <a:rPr lang="en-GB" sz="2800" dirty="0" err="1">
                <a:latin typeface="Times New Roman" panose="02020603050405020304" pitchFamily="18" charset="0"/>
                <a:cs typeface="Times New Roman" panose="02020603050405020304" pitchFamily="18" charset="0"/>
              </a:rPr>
              <a:t>Lukhele</a:t>
            </a:r>
            <a:r>
              <a:rPr lang="en-GB" sz="2800" dirty="0">
                <a:latin typeface="Times New Roman" panose="02020603050405020304" pitchFamily="18" charset="0"/>
                <a:cs typeface="Times New Roman" panose="02020603050405020304" pitchFamily="18" charset="0"/>
              </a:rPr>
              <a:t>, the other clerk at Mandela and Tambo, also qualified as an attorney. His objection to racial discrimination by a presiding officer had more serious consequences. In a Bethlehem Magistrates’ Court he was ordered to sit at a separate table reserved for ‘non-white’ lawyers. He refused and was forcibly removed from the court. </a:t>
            </a:r>
            <a:r>
              <a:rPr lang="en-GB" sz="2800" dirty="0" err="1">
                <a:latin typeface="Times New Roman" panose="02020603050405020304" pitchFamily="18" charset="0"/>
                <a:cs typeface="Times New Roman" panose="02020603050405020304" pitchFamily="18" charset="0"/>
              </a:rPr>
              <a:t>Lukhele</a:t>
            </a:r>
            <a:r>
              <a:rPr lang="en-GB" sz="2800" dirty="0">
                <a:latin typeface="Times New Roman" panose="02020603050405020304" pitchFamily="18" charset="0"/>
                <a:cs typeface="Times New Roman" panose="02020603050405020304" pitchFamily="18" charset="0"/>
              </a:rPr>
              <a:t>, a Swazi citizen, was promptly arrested, detained and then deported from South Africa. </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7112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91D66D-A7AA-4475-B845-AC8FA2E10695}"/>
              </a:ext>
            </a:extLst>
          </p:cNvPr>
          <p:cNvSpPr txBox="1"/>
          <p:nvPr/>
        </p:nvSpPr>
        <p:spPr>
          <a:xfrm>
            <a:off x="1563329" y="324464"/>
            <a:ext cx="8239432" cy="6463308"/>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As Mandela would say later, “This was the reason I had become a lawyer in the first place, and my work often made me feel I had made the right decision.” For example, Mandela became engaged in a case arising out of a law passed in an attempt to stop the spread of the ANC. The law banned meetings of more than “ten natives” in the reserved areas until the white “native commissioner” had given permission first. In one case retold by George </a:t>
            </a:r>
            <a:r>
              <a:rPr lang="en-US" sz="2200" dirty="0" err="1">
                <a:latin typeface="Times New Roman" panose="02020603050405020304" pitchFamily="18" charset="0"/>
                <a:cs typeface="Times New Roman" panose="02020603050405020304" pitchFamily="18" charset="0"/>
              </a:rPr>
              <a:t>Bizos</a:t>
            </a:r>
            <a:r>
              <a:rPr lang="en-US" sz="2200" dirty="0">
                <a:latin typeface="Times New Roman" panose="02020603050405020304" pitchFamily="18" charset="0"/>
                <a:cs typeface="Times New Roman" panose="02020603050405020304" pitchFamily="18" charset="0"/>
              </a:rPr>
              <a:t>, who worked with Mandela on these cases, five men had been convicted of attending or presiding at a meeting where more than ten “natives” were present. It had indeed been a protest meeting.  However, Mandela and </a:t>
            </a:r>
            <a:r>
              <a:rPr lang="en-US" sz="2200" dirty="0" err="1">
                <a:latin typeface="Times New Roman" panose="02020603050405020304" pitchFamily="18" charset="0"/>
                <a:cs typeface="Times New Roman" panose="02020603050405020304" pitchFamily="18" charset="0"/>
              </a:rPr>
              <a:t>Bizos</a:t>
            </a:r>
            <a:r>
              <a:rPr lang="en-US" sz="2200" dirty="0">
                <a:latin typeface="Times New Roman" panose="02020603050405020304" pitchFamily="18" charset="0"/>
                <a:cs typeface="Times New Roman" panose="02020603050405020304" pitchFamily="18" charset="0"/>
              </a:rPr>
              <a:t> appealed the conviction on two grounds, one of which was that the notice issued under the law did not prohibit gatherings or assemblies “of natives,” but rather gatherings at which more than ten natives “were present.”  Properly construed, it meant that if ten natives walked into a meeting of whites, that entire meeting was illegal, and the whites who presided over the meeting could themselves be arrested.  Fearing that the law could affect whites negatively, the court overturned the convictions, and the activists were freed and were able to return to organizing.</a:t>
            </a:r>
          </a:p>
          <a:p>
            <a:endParaRPr lang="en-US" dirty="0"/>
          </a:p>
        </p:txBody>
      </p:sp>
    </p:spTree>
    <p:extLst>
      <p:ext uri="{BB962C8B-B14F-4D97-AF65-F5344CB8AC3E}">
        <p14:creationId xmlns:p14="http://schemas.microsoft.com/office/powerpoint/2010/main" val="194197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BA5D7F-C7A7-471E-8E3E-7803522A0F7A}"/>
              </a:ext>
            </a:extLst>
          </p:cNvPr>
          <p:cNvSpPr txBox="1"/>
          <p:nvPr/>
        </p:nvSpPr>
        <p:spPr>
          <a:xfrm>
            <a:off x="1533831" y="1415845"/>
            <a:ext cx="8426245" cy="4678204"/>
          </a:xfrm>
          <a:prstGeom prst="rect">
            <a:avLst/>
          </a:prstGeom>
          <a:noFill/>
        </p:spPr>
        <p:txBody>
          <a:bodyPr wrap="square" rtlCol="0">
            <a:spAutoFit/>
          </a:bodyPr>
          <a:lstStyle/>
          <a:p>
            <a:r>
              <a:rPr lang="en-GB" sz="2800" dirty="0">
                <a:latin typeface="Times New Roman" panose="02020603050405020304" pitchFamily="18" charset="0"/>
                <a:cs typeface="Times New Roman" panose="02020603050405020304" pitchFamily="18" charset="0"/>
              </a:rPr>
              <a:t>In court, he would turn racial tension to his own advantage. In a case in which he was defending an African domestic worker accused of stealing her ‘madam’s’ clothes, he approached the madam in the witness stand, balancing a pair of ladies’ panties on the tip of his pencil, and asked “are these your panties”? Too embarrassed to answer in the affirmative, she said no, and the magistrate dismissed the case. While this might seem trivial, other instances reveal the darker side of Mandela, the lawyer – stretching the bounds of ethics to win cases.  </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4043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E8EE32-9801-477D-9CE7-AD1F5A10BD77}"/>
              </a:ext>
            </a:extLst>
          </p:cNvPr>
          <p:cNvSpPr txBox="1"/>
          <p:nvPr/>
        </p:nvSpPr>
        <p:spPr>
          <a:xfrm>
            <a:off x="1582994" y="934064"/>
            <a:ext cx="8278761" cy="5539978"/>
          </a:xfrm>
          <a:prstGeom prst="rect">
            <a:avLst/>
          </a:prstGeom>
          <a:noFill/>
        </p:spPr>
        <p:txBody>
          <a:bodyPr wrap="square" rtlCol="0">
            <a:spAutoFit/>
          </a:bodyPr>
          <a:lstStyle/>
          <a:p>
            <a:r>
              <a:rPr lang="en-ZA" sz="2800" dirty="0">
                <a:latin typeface="Times New Roman" panose="02020603050405020304" pitchFamily="18" charset="0"/>
                <a:cs typeface="Times New Roman" panose="02020603050405020304" pitchFamily="18" charset="0"/>
              </a:rPr>
              <a:t>Mandela also engaged in legal tactics that stretched the bounds of ethical behaviour, and that other lawyers might have elected not to pursue. In one especially harrowing story, as retold by Denis Goldberg and relayed by David James Smith in </a:t>
            </a:r>
            <a:r>
              <a:rPr lang="en-ZA" sz="2800" i="1" dirty="0">
                <a:latin typeface="Times New Roman" panose="02020603050405020304" pitchFamily="18" charset="0"/>
                <a:cs typeface="Times New Roman" panose="02020603050405020304" pitchFamily="18" charset="0"/>
              </a:rPr>
              <a:t>Young Mandela</a:t>
            </a:r>
            <a:r>
              <a:rPr lang="en-ZA" sz="2800" dirty="0">
                <a:latin typeface="Times New Roman" panose="02020603050405020304" pitchFamily="18" charset="0"/>
                <a:cs typeface="Times New Roman" panose="02020603050405020304" pitchFamily="18" charset="0"/>
              </a:rPr>
              <a:t>, Mandela represented a black man accused of rape by cross-examining his alleged victim in deliberate detail.  “Was there penetration, did he remove your underwear, did he actually put his penis in your vagina?” She couldn’t answer because he was a black lawyer and for a racist white woman that would be a renewed violation. Mandela’s client went free. </a:t>
            </a:r>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59631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EC829E-F922-4696-9BFD-C32CAD4ABCFA}"/>
              </a:ext>
            </a:extLst>
          </p:cNvPr>
          <p:cNvSpPr txBox="1"/>
          <p:nvPr/>
        </p:nvSpPr>
        <p:spPr>
          <a:xfrm>
            <a:off x="1444937" y="787188"/>
            <a:ext cx="8544232" cy="5601533"/>
          </a:xfrm>
          <a:prstGeom prst="rect">
            <a:avLst/>
          </a:prstGeom>
          <a:noFill/>
        </p:spPr>
        <p:txBody>
          <a:bodyPr wrap="square" rtlCol="0">
            <a:spAutoFit/>
          </a:bodyPr>
          <a:lstStyle/>
          <a:p>
            <a:r>
              <a:rPr lang="en-ZA" sz="2400" dirty="0">
                <a:latin typeface="Times New Roman" panose="02020603050405020304" pitchFamily="18" charset="0"/>
                <a:cs typeface="Times New Roman" panose="02020603050405020304" pitchFamily="18" charset="0"/>
              </a:rPr>
              <a:t>Mandela tells the story of how he appealed to Classification Board, which held a hearing in which Mandela presented his client’s light skinned sister, his client’s birth certificates, and other solid pieces of pieces of evidence on his client’s behalf.  The evidence was so strong that the prosecutor indicated that he would not oppose the appeal.  In Mandela’s words: “…the magistrate seemed uninterested in both my evidence and the prosecutor’s demurral”.  He stared at my client and gruffly asked him to turn around so that his back faced the bench.  After scrutinizing my client’s shoulders, which sloped down sharply, he nodded to the other officials and upheld the appeal.  In the view of the white authorities those days, sloping shoulders were one stereotype of the Coloured physique.  And so it came about that the course of this man’s life was decided purely on a magistrate’s opinion about the structure of his shoulders.</a:t>
            </a:r>
            <a:endParaRPr lang="en-US" sz="2400" dirty="0">
              <a:latin typeface="Times New Roman" panose="02020603050405020304" pitchFamily="18" charset="0"/>
              <a:cs typeface="Times New Roman" panose="02020603050405020304" pitchFamily="18" charset="0"/>
            </a:endParaRPr>
          </a:p>
          <a:p>
            <a:endParaRPr lang="en-US" sz="2200" dirty="0"/>
          </a:p>
        </p:txBody>
      </p:sp>
    </p:spTree>
    <p:extLst>
      <p:ext uri="{BB962C8B-B14F-4D97-AF65-F5344CB8AC3E}">
        <p14:creationId xmlns:p14="http://schemas.microsoft.com/office/powerpoint/2010/main" val="1202778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7C4AA4-71C2-4609-AE6A-97E1A650F6E7}"/>
              </a:ext>
            </a:extLst>
          </p:cNvPr>
          <p:cNvSpPr txBox="1"/>
          <p:nvPr/>
        </p:nvSpPr>
        <p:spPr>
          <a:xfrm>
            <a:off x="1630837" y="820132"/>
            <a:ext cx="8342722" cy="5539978"/>
          </a:xfrm>
          <a:prstGeom prst="rect">
            <a:avLst/>
          </a:prstGeom>
          <a:noFill/>
        </p:spPr>
        <p:txBody>
          <a:bodyPr wrap="square" rtlCol="0">
            <a:spAutoFit/>
          </a:bodyPr>
          <a:lstStyle/>
          <a:p>
            <a:r>
              <a:rPr lang="en-ZA" sz="2400" dirty="0">
                <a:latin typeface="Times New Roman" panose="02020603050405020304" pitchFamily="18" charset="0"/>
                <a:cs typeface="Times New Roman" panose="02020603050405020304" pitchFamily="18" charset="0"/>
              </a:rPr>
              <a:t>Mandela admits later that “I did not support or recognize the principles in the Population Registration Act, but my client needed representation, and he had been classified as something he was not.” Is it wrong to use an unjust law to gain an advantage for your client? From a pragmatic perspective, Mandela may have reasoned that if he could use this unjust law to help his client, it would have been wrong to fail to use all of the tools available to him, as a lawyer, to do so. To fail to use the unjust law would have been an unethical failure to engage in the zealous advocacy that lawyers have an ethical duty to pursue.  Conversely, moral reasoning that is removed from legal ethics might suggest that, my using the law to help his client, Mandela actually furthered apartheid.  One could argue that this litigation helped to legitimize the law as opposed to undermining it. </a:t>
            </a: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74574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CAA25227-5B8E-4834-B175-E0E8FFDAB8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65230" y="223887"/>
            <a:ext cx="9907571" cy="6410226"/>
          </a:xfrm>
          <a:prstGeom prst="rect">
            <a:avLst/>
          </a:prstGeom>
        </p:spPr>
      </p:pic>
    </p:spTree>
    <p:extLst>
      <p:ext uri="{BB962C8B-B14F-4D97-AF65-F5344CB8AC3E}">
        <p14:creationId xmlns:p14="http://schemas.microsoft.com/office/powerpoint/2010/main" val="41087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954849-E6EA-44CD-A8A2-E0002FD82B13}"/>
              </a:ext>
            </a:extLst>
          </p:cNvPr>
          <p:cNvSpPr txBox="1"/>
          <p:nvPr/>
        </p:nvSpPr>
        <p:spPr>
          <a:xfrm>
            <a:off x="1008668" y="1500862"/>
            <a:ext cx="9266549" cy="5170646"/>
          </a:xfrm>
          <a:prstGeom prst="rect">
            <a:avLst/>
          </a:prstGeom>
          <a:noFill/>
        </p:spPr>
        <p:txBody>
          <a:bodyPr wrap="square" rtlCol="0">
            <a:spAutoFit/>
          </a:bodyPr>
          <a:lstStyle/>
          <a:p>
            <a:endParaRPr lang="en-US" sz="2400" dirty="0">
              <a:solidFill>
                <a:schemeClr val="tx1">
                  <a:lumMod val="75000"/>
                </a:schemeClr>
              </a:solidFill>
              <a:latin typeface="Times New Roman" panose="02020603050405020304" pitchFamily="18" charset="0"/>
              <a:cs typeface="Times New Roman" panose="02020603050405020304" pitchFamily="18" charset="0"/>
            </a:endParaRP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want to apply for Your Worship's recusal from this case. I challenge the right of this court to hear my case on two grounds.</a:t>
            </a: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Firstly, I challenge it because I fear that I will not be given a fair and proper trial. Secondly, I consider myself neither legally nor morally bound to obey laws made by a parliament in which I have no representation.</a:t>
            </a:r>
          </a:p>
          <a:p>
            <a:endPar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a political trial such as this one, which involves a clash of the aspirations of the African people and those of whites, the country's courts, as presently constituted, cannot be impartial and fair.</a:t>
            </a: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such cases, whites are interested parties. To have a white judicial officer presiding, however high his esteem, and however strong his sense of fairness and justice, is to make whites judges in their own case.</a:t>
            </a:r>
          </a:p>
          <a:p>
            <a:endParaRPr lang="en-US" dirty="0"/>
          </a:p>
        </p:txBody>
      </p:sp>
      <p:sp>
        <p:nvSpPr>
          <p:cNvPr id="3" name="TextBox 2">
            <a:extLst>
              <a:ext uri="{FF2B5EF4-FFF2-40B4-BE49-F238E27FC236}">
                <a16:creationId xmlns:a16="http://schemas.microsoft.com/office/drawing/2014/main" id="{71DBBFB9-020C-4161-BBCF-0327B9B97CC2}"/>
              </a:ext>
            </a:extLst>
          </p:cNvPr>
          <p:cNvSpPr txBox="1"/>
          <p:nvPr/>
        </p:nvSpPr>
        <p:spPr>
          <a:xfrm>
            <a:off x="1008668" y="546755"/>
            <a:ext cx="8964891" cy="954107"/>
          </a:xfrm>
          <a:prstGeom prst="rect">
            <a:avLst/>
          </a:prstGeom>
          <a:noFill/>
        </p:spPr>
        <p:txBody>
          <a:bodyPr wrap="square" rtlCol="0">
            <a:spAutoFit/>
          </a:bodyPr>
          <a:lstStyle/>
          <a:p>
            <a:pPr algn="ctr"/>
            <a:r>
              <a:rPr lang="en-US" sz="2800" b="1"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FINAL ACT– 1962 </a:t>
            </a:r>
          </a:p>
          <a:p>
            <a:pPr algn="ctr"/>
            <a:r>
              <a:rPr lang="en-US" sz="2800" b="1"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BLACK MAN IN A WHITE MAN’S COURT</a:t>
            </a:r>
          </a:p>
        </p:txBody>
      </p:sp>
    </p:spTree>
    <p:extLst>
      <p:ext uri="{BB962C8B-B14F-4D97-AF65-F5344CB8AC3E}">
        <p14:creationId xmlns:p14="http://schemas.microsoft.com/office/powerpoint/2010/main" val="3277622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0DAC7A-8732-4F37-A559-686C18E75A9C}"/>
              </a:ext>
            </a:extLst>
          </p:cNvPr>
          <p:cNvSpPr txBox="1"/>
          <p:nvPr/>
        </p:nvSpPr>
        <p:spPr>
          <a:xfrm>
            <a:off x="1074656" y="377072"/>
            <a:ext cx="8861195" cy="6647974"/>
          </a:xfrm>
          <a:prstGeom prst="rect">
            <a:avLst/>
          </a:prstGeom>
          <a:noFill/>
        </p:spPr>
        <p:txBody>
          <a:bodyPr wrap="square" rtlCol="0">
            <a:spAutoFit/>
          </a:bodyPr>
          <a:lstStyle/>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 is improper and against the elementary principles of justice to entrust whites with cases involving the denial by them of basic human rights to the African people.</a:t>
            </a:r>
          </a:p>
          <a:p>
            <a:endPar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sort of justice is this that enables the aggrieved to sit in judgement over those against whom they have laid a charge?</a:t>
            </a: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judiciary controlled entirely by whites and enforcing laws enacted by a white parliament in which Africans have no representation - laws which in most cases are passed in the face of unanimous opposition from Africans –</a:t>
            </a:r>
          </a:p>
          <a:p>
            <a:endPar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4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 is true that an African who is charged in a court of law enjoys, on the surface, the same rights and privileges as an accused who is white in so far as the conduct of this trial is concerned. He is governed by the same rules of procedure and evidence as apply to a white accused. But it would be grossly inaccurate to conclude from this fact that an African consequently enjoys equality before the law.</a:t>
            </a:r>
          </a:p>
          <a:p>
            <a:endParaRPr lang="en-US" dirty="0"/>
          </a:p>
        </p:txBody>
      </p:sp>
    </p:spTree>
    <p:extLst>
      <p:ext uri="{BB962C8B-B14F-4D97-AF65-F5344CB8AC3E}">
        <p14:creationId xmlns:p14="http://schemas.microsoft.com/office/powerpoint/2010/main" val="3195157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30543-B9FD-487A-B8E1-E11C902F72D3}"/>
              </a:ext>
            </a:extLst>
          </p:cNvPr>
          <p:cNvSpPr txBox="1"/>
          <p:nvPr/>
        </p:nvSpPr>
        <p:spPr>
          <a:xfrm>
            <a:off x="1225483" y="216816"/>
            <a:ext cx="8776355" cy="6801862"/>
          </a:xfrm>
          <a:prstGeom prst="rect">
            <a:avLst/>
          </a:prstGeom>
          <a:noFill/>
        </p:spPr>
        <p:txBody>
          <a:bodyPr wrap="square" rtlCol="0">
            <a:spAutoFit/>
          </a:bodyPr>
          <a:lstStyle/>
          <a:p>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its proper meaning equality before the law means the right to participate in the making of the laws by which one is governed, a constitution which guarantees democratic rights to all sections of the population, the right to approach the court for protection or relief in the case of the violation of rights guaranteed in the constitution, and the right to take part in the administration of justice as judges, magistrates, attorneys-general, law advisers and similar positions.</a:t>
            </a:r>
          </a:p>
          <a:p>
            <a:endPar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the absence of these safeguards the phrase 'equality before the law', in so far as it is intended to apply to us, is meaningless and misleading. All the rights and privileges to which I have referred are </a:t>
            </a:r>
            <a:r>
              <a:rPr lang="en-US" sz="2000" dirty="0" err="1">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monopolised</a:t>
            </a:r>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by whites, and we enjoy none of them.</a:t>
            </a:r>
          </a:p>
          <a:p>
            <a:endPar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white man makes all the laws, he drags us before his courts and accuses us, and he sits in judgement over us.</a:t>
            </a:r>
          </a:p>
          <a:p>
            <a:endPar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 is fit and proper to raise the question sharply, what is this rigid </a:t>
            </a:r>
            <a:r>
              <a:rPr lang="en-US" sz="2000" dirty="0" err="1">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colour</a:t>
            </a:r>
            <a:r>
              <a:rPr lang="en-US" sz="2000"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-bar in the administration of justice? Why is it that in this courtroom I face a white magistrate, am confronted by a white prosecutor, and escorted into the dock by a white orderly? Can anyone honestly and seriously suggest that in this type of atmosphere the scales of justice are evenly balanced?</a:t>
            </a:r>
          </a:p>
          <a:p>
            <a:r>
              <a:rPr lang="en-US" dirty="0"/>
              <a:t> </a:t>
            </a:r>
          </a:p>
          <a:p>
            <a:endParaRPr lang="en-US" dirty="0"/>
          </a:p>
        </p:txBody>
      </p:sp>
    </p:spTree>
    <p:extLst>
      <p:ext uri="{BB962C8B-B14F-4D97-AF65-F5344CB8AC3E}">
        <p14:creationId xmlns:p14="http://schemas.microsoft.com/office/powerpoint/2010/main" val="3963499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9F20666D-1AAF-4D9F-8458-B57BE30EA58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2100" y="1244337"/>
            <a:ext cx="11607800" cy="4487159"/>
          </a:xfrm>
          <a:prstGeom prst="rect">
            <a:avLst/>
          </a:prstGeom>
        </p:spPr>
      </p:pic>
      <p:sp>
        <p:nvSpPr>
          <p:cNvPr id="3" name="TextBox 2">
            <a:extLst>
              <a:ext uri="{FF2B5EF4-FFF2-40B4-BE49-F238E27FC236}">
                <a16:creationId xmlns:a16="http://schemas.microsoft.com/office/drawing/2014/main" id="{A4DBD651-8625-42D3-9BCE-FCC336853879}"/>
              </a:ext>
            </a:extLst>
          </p:cNvPr>
          <p:cNvSpPr txBox="1"/>
          <p:nvPr/>
        </p:nvSpPr>
        <p:spPr>
          <a:xfrm>
            <a:off x="197962" y="414780"/>
            <a:ext cx="11010507" cy="584775"/>
          </a:xfrm>
          <a:prstGeom prst="rect">
            <a:avLst/>
          </a:prstGeom>
          <a:noFill/>
        </p:spPr>
        <p:txBody>
          <a:bodyPr wrap="square" rtlCol="0">
            <a:spAutoFit/>
          </a:bodyPr>
          <a:lstStyle/>
          <a:p>
            <a:pPr algn="ctr"/>
            <a:r>
              <a:rPr lang="en-US" sz="3200" b="1" dirty="0">
                <a:solidFill>
                  <a:schemeClr val="tx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FORGOTTEN SPEECH FROM THE DOCK</a:t>
            </a:r>
          </a:p>
        </p:txBody>
      </p:sp>
    </p:spTree>
    <p:extLst>
      <p:ext uri="{BB962C8B-B14F-4D97-AF65-F5344CB8AC3E}">
        <p14:creationId xmlns:p14="http://schemas.microsoft.com/office/powerpoint/2010/main" val="227370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AB6C3C8D-A678-49B4-9E7F-DE29BEECCD5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8043" y="186179"/>
            <a:ext cx="11695914" cy="6485642"/>
          </a:xfrm>
          <a:prstGeom prst="rect">
            <a:avLst/>
          </a:prstGeom>
        </p:spPr>
      </p:pic>
    </p:spTree>
    <p:extLst>
      <p:ext uri="{BB962C8B-B14F-4D97-AF65-F5344CB8AC3E}">
        <p14:creationId xmlns:p14="http://schemas.microsoft.com/office/powerpoint/2010/main" val="374742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6A0D84D9-13EC-431C-B944-1EDBAC38F3E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8285" y="162612"/>
            <a:ext cx="11515430" cy="6532776"/>
          </a:xfrm>
          <a:prstGeom prst="rect">
            <a:avLst/>
          </a:prstGeom>
        </p:spPr>
      </p:pic>
    </p:spTree>
    <p:extLst>
      <p:ext uri="{BB962C8B-B14F-4D97-AF65-F5344CB8AC3E}">
        <p14:creationId xmlns:p14="http://schemas.microsoft.com/office/powerpoint/2010/main" val="124986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44C35EEC-F286-4118-8F2B-21550537C4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1658" y="358219"/>
            <a:ext cx="9851010" cy="6306531"/>
          </a:xfrm>
          <a:prstGeom prst="rect">
            <a:avLst/>
          </a:prstGeom>
        </p:spPr>
      </p:pic>
    </p:spTree>
    <p:extLst>
      <p:ext uri="{BB962C8B-B14F-4D97-AF65-F5344CB8AC3E}">
        <p14:creationId xmlns:p14="http://schemas.microsoft.com/office/powerpoint/2010/main" val="73022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1">
            <a:hlinkClick r:id="" action="ppaction://media"/>
            <a:extLst>
              <a:ext uri="{FF2B5EF4-FFF2-40B4-BE49-F238E27FC236}">
                <a16:creationId xmlns:a16="http://schemas.microsoft.com/office/drawing/2014/main" id="{56AB45E5-8284-4EA5-8D90-C8E3A2D155A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3951" y="254523"/>
            <a:ext cx="9907571" cy="6391373"/>
          </a:xfrm>
          <a:prstGeom prst="rect">
            <a:avLst/>
          </a:prstGeom>
        </p:spPr>
      </p:pic>
    </p:spTree>
    <p:extLst>
      <p:ext uri="{BB962C8B-B14F-4D97-AF65-F5344CB8AC3E}">
        <p14:creationId xmlns:p14="http://schemas.microsoft.com/office/powerpoint/2010/main" val="386668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319</TotalTime>
  <Words>3933</Words>
  <Application>Microsoft Office PowerPoint</Application>
  <PresentationFormat>Widescreen</PresentationFormat>
  <Paragraphs>90</Paragraphs>
  <Slides>47</Slides>
  <Notes>0</Notes>
  <HiddenSlides>0</HiddenSlides>
  <MMClips>20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Century Gothic</vt:lpstr>
      <vt:lpstr>Times New Roman</vt:lpstr>
      <vt:lpstr>Wingdings 3</vt:lpstr>
      <vt:lpstr>Ion</vt:lpstr>
      <vt:lpstr>MANDELA: THE LAWYER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MANDELA: THE LAWYER</dc:title>
  <dc:creator>tembeka ngcukaitobi</dc:creator>
  <cp:lastModifiedBy>Hoshe, Deronique (Ms) (Bird Street Campus)</cp:lastModifiedBy>
  <cp:revision>44</cp:revision>
  <dcterms:created xsi:type="dcterms:W3CDTF">2018-09-24T18:29:24Z</dcterms:created>
  <dcterms:modified xsi:type="dcterms:W3CDTF">2018-10-15T06:41:55Z</dcterms:modified>
</cp:coreProperties>
</file>