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9" r:id="rId1"/>
  </p:sldMasterIdLst>
  <p:notesMasterIdLst>
    <p:notesMasterId r:id="rId32"/>
  </p:notesMasterIdLst>
  <p:handoutMasterIdLst>
    <p:handoutMasterId r:id="rId33"/>
  </p:handoutMasterIdLst>
  <p:sldIdLst>
    <p:sldId id="256" r:id="rId2"/>
    <p:sldId id="261" r:id="rId3"/>
    <p:sldId id="300" r:id="rId4"/>
    <p:sldId id="305" r:id="rId5"/>
    <p:sldId id="306" r:id="rId6"/>
    <p:sldId id="277" r:id="rId7"/>
    <p:sldId id="278" r:id="rId8"/>
    <p:sldId id="299" r:id="rId9"/>
    <p:sldId id="307" r:id="rId10"/>
    <p:sldId id="308" r:id="rId11"/>
    <p:sldId id="279" r:id="rId12"/>
    <p:sldId id="281" r:id="rId13"/>
    <p:sldId id="280" r:id="rId14"/>
    <p:sldId id="283" r:id="rId15"/>
    <p:sldId id="284" r:id="rId16"/>
    <p:sldId id="267" r:id="rId17"/>
    <p:sldId id="309" r:id="rId18"/>
    <p:sldId id="285" r:id="rId19"/>
    <p:sldId id="287" r:id="rId20"/>
    <p:sldId id="289" r:id="rId21"/>
    <p:sldId id="290" r:id="rId22"/>
    <p:sldId id="291" r:id="rId23"/>
    <p:sldId id="292" r:id="rId24"/>
    <p:sldId id="293" r:id="rId25"/>
    <p:sldId id="301" r:id="rId26"/>
    <p:sldId id="302" r:id="rId27"/>
    <p:sldId id="303" r:id="rId28"/>
    <p:sldId id="304" r:id="rId29"/>
    <p:sldId id="310" r:id="rId30"/>
    <p:sldId id="29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47"/>
    <p:restoredTop sz="90925"/>
  </p:normalViewPr>
  <p:slideViewPr>
    <p:cSldViewPr snapToGrid="0" snapToObjects="1">
      <p:cViewPr varScale="1">
        <p:scale>
          <a:sx n="101" d="100"/>
          <a:sy n="101" d="100"/>
        </p:scale>
        <p:origin x="7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274DB0F-DA82-9048-835E-1E7D3D60423A}" type="datetimeFigureOut">
              <a:rPr lang="en-US" smtClean="0"/>
              <a:t>10/12/2018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36C65E2-73D8-084B-A855-EDCF2C12875C}" type="slidenum">
              <a:rPr lang="en-US" smtClean="0"/>
              <a:t>‹#›</a:t>
            </a:fld>
            <a:endParaRPr lang="en-US"/>
          </a:p>
        </p:txBody>
      </p:sp>
    </p:spTree>
    <p:extLst>
      <p:ext uri="{BB962C8B-B14F-4D97-AF65-F5344CB8AC3E}">
        <p14:creationId xmlns:p14="http://schemas.microsoft.com/office/powerpoint/2010/main" val="879185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4A3C9-6629-4A4A-9A3C-EE644984B0EE}" type="datetimeFigureOut">
              <a:rPr lang="en-US" smtClean="0"/>
              <a:t>10/12/2018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3C086F-9DDA-6A47-B4B4-85529C749C4E}" type="slidenum">
              <a:rPr lang="en-US" smtClean="0"/>
              <a:t>‹#›</a:t>
            </a:fld>
            <a:endParaRPr lang="en-US"/>
          </a:p>
        </p:txBody>
      </p:sp>
    </p:spTree>
    <p:extLst>
      <p:ext uri="{BB962C8B-B14F-4D97-AF65-F5344CB8AC3E}">
        <p14:creationId xmlns:p14="http://schemas.microsoft.com/office/powerpoint/2010/main" val="447364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a:t>
            </a:r>
            <a:r>
              <a:rPr lang="en-US" baseline="0" dirty="0"/>
              <a:t>. Lesley Powell, Vice Chancellor, and Prof. </a:t>
            </a:r>
            <a:r>
              <a:rPr lang="en-US" baseline="0" dirty="0" err="1"/>
              <a:t>Keet</a:t>
            </a:r>
            <a:endParaRPr lang="en-US" dirty="0"/>
          </a:p>
          <a:p>
            <a:endParaRPr lang="en-US" dirty="0"/>
          </a:p>
          <a:p>
            <a:r>
              <a:rPr lang="en-US" dirty="0"/>
              <a:t>Acknowledge David Chapman, co-PI;</a:t>
            </a:r>
            <a:r>
              <a:rPr lang="en-US" baseline="0" dirty="0"/>
              <a:t> Nancy </a:t>
            </a:r>
            <a:r>
              <a:rPr lang="en-US" baseline="0" dirty="0" err="1"/>
              <a:t>Pellowski-Wiger</a:t>
            </a:r>
            <a:r>
              <a:rPr lang="en-US" baseline="0" dirty="0"/>
              <a:t> and Acacia </a:t>
            </a:r>
            <a:r>
              <a:rPr lang="en-US" baseline="0" dirty="0" err="1"/>
              <a:t>Nikoi</a:t>
            </a:r>
            <a:r>
              <a:rPr lang="en-US" baseline="0" dirty="0"/>
              <a:t> </a:t>
            </a:r>
            <a:r>
              <a:rPr lang="mr-IN" baseline="0" dirty="0"/>
              <a:t>–</a:t>
            </a:r>
            <a:r>
              <a:rPr lang="en-US" baseline="0" dirty="0"/>
              <a:t> project directors; and the many graduate students from the U of MN and the researchers from Tanzania who assisted with this project over 6 years.  The views expressed here </a:t>
            </a:r>
            <a:r>
              <a:rPr lang="mr-IN" baseline="0" dirty="0"/>
              <a:t>–</a:t>
            </a:r>
            <a:r>
              <a:rPr lang="en-US" baseline="0" dirty="0"/>
              <a:t> and all errors - are mine alone; they do not necessarily reflect the position or policy of the </a:t>
            </a:r>
            <a:r>
              <a:rPr lang="en-US" baseline="0" dirty="0" err="1"/>
              <a:t>Mastercard</a:t>
            </a:r>
            <a:r>
              <a:rPr lang="en-US" baseline="0" dirty="0"/>
              <a:t> Foundation or its partners.</a:t>
            </a:r>
            <a:endParaRPr lang="en-US" dirty="0"/>
          </a:p>
        </p:txBody>
      </p:sp>
      <p:sp>
        <p:nvSpPr>
          <p:cNvPr id="4" name="Slide Number Placeholder 3"/>
          <p:cNvSpPr>
            <a:spLocks noGrp="1"/>
          </p:cNvSpPr>
          <p:nvPr>
            <p:ph type="sldNum" sz="quarter" idx="10"/>
          </p:nvPr>
        </p:nvSpPr>
        <p:spPr/>
        <p:txBody>
          <a:bodyPr/>
          <a:lstStyle/>
          <a:p>
            <a:fld id="{F23C086F-9DDA-6A47-B4B4-85529C749C4E}" type="slidenum">
              <a:rPr lang="en-US" smtClean="0"/>
              <a:t>1</a:t>
            </a:fld>
            <a:endParaRPr lang="en-US"/>
          </a:p>
        </p:txBody>
      </p:sp>
    </p:spTree>
    <p:extLst>
      <p:ext uri="{BB962C8B-B14F-4D97-AF65-F5344CB8AC3E}">
        <p14:creationId xmlns:p14="http://schemas.microsoft.com/office/powerpoint/2010/main" val="1354467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Productive sense of value </a:t>
            </a:r>
            <a:r>
              <a:rPr lang="mr-IN" dirty="0"/>
              <a:t>–</a:t>
            </a:r>
            <a:r>
              <a:rPr lang="en-US" dirty="0"/>
              <a:t> and Ferguson’s work membership and also inclusion</a:t>
            </a:r>
            <a:r>
              <a:rPr lang="en-US" baseline="0" dirty="0"/>
              <a:t> in society  and being recognized (in N. Fraser’s use of the term)</a:t>
            </a:r>
            <a:endParaRPr lang="en-US" dirty="0"/>
          </a:p>
        </p:txBody>
      </p:sp>
      <p:sp>
        <p:nvSpPr>
          <p:cNvPr id="4" name="Slide Number Placeholder 3"/>
          <p:cNvSpPr>
            <a:spLocks noGrp="1"/>
          </p:cNvSpPr>
          <p:nvPr>
            <p:ph type="sldNum" sz="quarter" idx="10"/>
          </p:nvPr>
        </p:nvSpPr>
        <p:spPr/>
        <p:txBody>
          <a:bodyPr/>
          <a:lstStyle/>
          <a:p>
            <a:fld id="{F23C086F-9DDA-6A47-B4B4-85529C749C4E}" type="slidenum">
              <a:rPr lang="en-US" smtClean="0"/>
              <a:t>18</a:t>
            </a:fld>
            <a:endParaRPr lang="en-US"/>
          </a:p>
        </p:txBody>
      </p:sp>
    </p:spTree>
    <p:extLst>
      <p:ext uri="{BB962C8B-B14F-4D97-AF65-F5344CB8AC3E}">
        <p14:creationId xmlns:p14="http://schemas.microsoft.com/office/powerpoint/2010/main" val="1301850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I come here with an understanding of examining education systems comparatively, and of different research projects that have looked at educational innovations or interventions aimed at addressing inequalities.</a:t>
            </a:r>
          </a:p>
          <a:p>
            <a:endParaRPr lang="en-US" dirty="0"/>
          </a:p>
        </p:txBody>
      </p:sp>
      <p:sp>
        <p:nvSpPr>
          <p:cNvPr id="4" name="Slide Number Placeholder 3"/>
          <p:cNvSpPr>
            <a:spLocks noGrp="1"/>
          </p:cNvSpPr>
          <p:nvPr>
            <p:ph type="sldNum" sz="quarter" idx="10"/>
          </p:nvPr>
        </p:nvSpPr>
        <p:spPr/>
        <p:txBody>
          <a:bodyPr/>
          <a:lstStyle/>
          <a:p>
            <a:fld id="{F23C086F-9DDA-6A47-B4B4-85529C749C4E}" type="slidenum">
              <a:rPr lang="en-US" smtClean="0"/>
              <a:t>2</a:t>
            </a:fld>
            <a:endParaRPr lang="en-US"/>
          </a:p>
        </p:txBody>
      </p:sp>
    </p:spTree>
    <p:extLst>
      <p:ext uri="{BB962C8B-B14F-4D97-AF65-F5344CB8AC3E}">
        <p14:creationId xmlns:p14="http://schemas.microsoft.com/office/powerpoint/2010/main" val="493938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Chambi</a:t>
            </a:r>
            <a:r>
              <a:rPr lang="en-US" dirty="0"/>
              <a:t> </a:t>
            </a:r>
            <a:r>
              <a:rPr lang="en-US" dirty="0" err="1"/>
              <a:t>Chachage</a:t>
            </a:r>
            <a:r>
              <a:rPr lang="en-US" baseline="0" dirty="0"/>
              <a:t> </a:t>
            </a:r>
            <a:r>
              <a:rPr lang="mr-IN" baseline="0" dirty="0"/>
              <a:t>–</a:t>
            </a:r>
            <a:r>
              <a:rPr lang="en-US" baseline="0" dirty="0"/>
              <a:t> a recent dissertation on the history of entrepreneurship/entrepreneurial elite in Dar </a:t>
            </a:r>
            <a:r>
              <a:rPr lang="en-US" baseline="0" dirty="0" err="1"/>
              <a:t>es</a:t>
            </a:r>
            <a:r>
              <a:rPr lang="en-US" baseline="0" dirty="0"/>
              <a:t> Salaam</a:t>
            </a:r>
            <a:endParaRPr lang="en-US" dirty="0"/>
          </a:p>
        </p:txBody>
      </p:sp>
      <p:sp>
        <p:nvSpPr>
          <p:cNvPr id="4" name="Slide Number Placeholder 3"/>
          <p:cNvSpPr>
            <a:spLocks noGrp="1"/>
          </p:cNvSpPr>
          <p:nvPr>
            <p:ph type="sldNum" sz="quarter" idx="10"/>
          </p:nvPr>
        </p:nvSpPr>
        <p:spPr/>
        <p:txBody>
          <a:bodyPr/>
          <a:lstStyle/>
          <a:p>
            <a:fld id="{F23C086F-9DDA-6A47-B4B4-85529C749C4E}" type="slidenum">
              <a:rPr lang="en-US" smtClean="0"/>
              <a:t>4</a:t>
            </a:fld>
            <a:endParaRPr lang="en-US"/>
          </a:p>
        </p:txBody>
      </p:sp>
    </p:spTree>
    <p:extLst>
      <p:ext uri="{BB962C8B-B14F-4D97-AF65-F5344CB8AC3E}">
        <p14:creationId xmlns:p14="http://schemas.microsoft.com/office/powerpoint/2010/main" val="1026389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am</a:t>
            </a:r>
            <a:r>
              <a:rPr lang="en-US" baseline="0" dirty="0"/>
              <a:t> concerned with this question of the kind of citizen being produced because not participating in the labor market is a means of exclusion from society.  James Ferguson refers to this as “work membership”</a:t>
            </a:r>
          </a:p>
          <a:p>
            <a:endParaRPr lang="en-US" baseline="0" dirty="0"/>
          </a:p>
          <a:p>
            <a:r>
              <a:rPr lang="en-US" sz="1200" dirty="0"/>
              <a:t>Questioning and problematizing if and how entrepreneurship contributes to economic and social wellbeing</a:t>
            </a:r>
          </a:p>
          <a:p>
            <a:r>
              <a:rPr lang="en-US" sz="1200" dirty="0"/>
              <a:t>Consider multiple and alternative forms of economies</a:t>
            </a:r>
          </a:p>
          <a:p>
            <a:r>
              <a:rPr lang="en-US" sz="1200" dirty="0"/>
              <a:t>Reframe how entrepreneurship education/training can foster youth wellbeing</a:t>
            </a:r>
          </a:p>
          <a:p>
            <a:endParaRPr lang="en-US" dirty="0"/>
          </a:p>
        </p:txBody>
      </p:sp>
      <p:sp>
        <p:nvSpPr>
          <p:cNvPr id="4" name="Slide Number Placeholder 3"/>
          <p:cNvSpPr>
            <a:spLocks noGrp="1"/>
          </p:cNvSpPr>
          <p:nvPr>
            <p:ph type="sldNum" sz="quarter" idx="10"/>
          </p:nvPr>
        </p:nvSpPr>
        <p:spPr/>
        <p:txBody>
          <a:bodyPr/>
          <a:lstStyle/>
          <a:p>
            <a:fld id="{F23C086F-9DDA-6A47-B4B4-85529C749C4E}" type="slidenum">
              <a:rPr lang="en-US" smtClean="0"/>
              <a:t>6</a:t>
            </a:fld>
            <a:endParaRPr lang="en-US"/>
          </a:p>
        </p:txBody>
      </p:sp>
    </p:spTree>
    <p:extLst>
      <p:ext uri="{BB962C8B-B14F-4D97-AF65-F5344CB8AC3E}">
        <p14:creationId xmlns:p14="http://schemas.microsoft.com/office/powerpoint/2010/main" val="1504732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1-2 lay out the key concepts</a:t>
            </a:r>
            <a:r>
              <a:rPr lang="en-US" baseline="0" dirty="0"/>
              <a:t> of neoliberalism, liberalism as it relates to assumptions about education and development</a:t>
            </a:r>
          </a:p>
          <a:p>
            <a:r>
              <a:rPr lang="en-US" baseline="0" dirty="0"/>
              <a:t>Chap. 3 </a:t>
            </a:r>
            <a:r>
              <a:rPr lang="mr-IN" baseline="0" dirty="0"/>
              <a:t>–</a:t>
            </a:r>
            <a:r>
              <a:rPr lang="en-US" baseline="0" dirty="0"/>
              <a:t> analyzes different entrepreneurship programs </a:t>
            </a:r>
            <a:r>
              <a:rPr lang="mr-IN" baseline="0" dirty="0"/>
              <a:t>–</a:t>
            </a:r>
            <a:r>
              <a:rPr lang="en-US" baseline="0" dirty="0"/>
              <a:t> their purposes and approaches </a:t>
            </a:r>
            <a:r>
              <a:rPr lang="mr-IN" baseline="0" dirty="0"/>
              <a:t>–</a:t>
            </a:r>
            <a:r>
              <a:rPr lang="en-US" baseline="0" dirty="0"/>
              <a:t> EE for econ. Growth and for poverty alleviation are undergirded with liberal and neoliberal assumptions; in the final part of the chapter I suggest how a capability approach would frame entrepreneurship education </a:t>
            </a:r>
            <a:r>
              <a:rPr lang="mr-IN" baseline="0" dirty="0"/>
              <a:t>–</a:t>
            </a:r>
            <a:r>
              <a:rPr lang="en-US" baseline="0" dirty="0"/>
              <a:t> with a greater focus on governments’ roles; on social benefits and supports, and on </a:t>
            </a:r>
            <a:endParaRPr lang="en-US" dirty="0"/>
          </a:p>
        </p:txBody>
      </p:sp>
      <p:sp>
        <p:nvSpPr>
          <p:cNvPr id="4" name="Slide Number Placeholder 3"/>
          <p:cNvSpPr>
            <a:spLocks noGrp="1"/>
          </p:cNvSpPr>
          <p:nvPr>
            <p:ph type="sldNum" sz="quarter" idx="10"/>
          </p:nvPr>
        </p:nvSpPr>
        <p:spPr/>
        <p:txBody>
          <a:bodyPr/>
          <a:lstStyle/>
          <a:p>
            <a:fld id="{F23C086F-9DDA-6A47-B4B4-85529C749C4E}" type="slidenum">
              <a:rPr lang="en-US" smtClean="0"/>
              <a:t>7</a:t>
            </a:fld>
            <a:endParaRPr lang="en-US"/>
          </a:p>
        </p:txBody>
      </p:sp>
    </p:spTree>
    <p:extLst>
      <p:ext uri="{BB962C8B-B14F-4D97-AF65-F5344CB8AC3E}">
        <p14:creationId xmlns:p14="http://schemas.microsoft.com/office/powerpoint/2010/main" val="1399279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World Bank </a:t>
            </a:r>
            <a:r>
              <a:rPr lang="mr-IN" dirty="0"/>
              <a:t>–</a:t>
            </a:r>
            <a:r>
              <a:rPr lang="en-US" dirty="0"/>
              <a:t> in a review of their own programs they recognized</a:t>
            </a:r>
            <a:r>
              <a:rPr lang="en-US" baseline="0" dirty="0"/>
              <a:t> it was not a driver of growth; high failure rates and main driver of growth remains in the formal employment sector; of course the formal and informal sectors are changing with much informality in the formal, and a formalization of informal</a:t>
            </a:r>
          </a:p>
          <a:p>
            <a:endParaRPr lang="en-US" dirty="0"/>
          </a:p>
        </p:txBody>
      </p:sp>
      <p:sp>
        <p:nvSpPr>
          <p:cNvPr id="4" name="Slide Number Placeholder 3"/>
          <p:cNvSpPr>
            <a:spLocks noGrp="1"/>
          </p:cNvSpPr>
          <p:nvPr>
            <p:ph type="sldNum" sz="quarter" idx="10"/>
          </p:nvPr>
        </p:nvSpPr>
        <p:spPr/>
        <p:txBody>
          <a:bodyPr/>
          <a:lstStyle/>
          <a:p>
            <a:fld id="{F23C086F-9DDA-6A47-B4B4-85529C749C4E}" type="slidenum">
              <a:rPr lang="en-US" smtClean="0"/>
              <a:t>9</a:t>
            </a:fld>
            <a:endParaRPr lang="en-US"/>
          </a:p>
        </p:txBody>
      </p:sp>
    </p:spTree>
    <p:extLst>
      <p:ext uri="{BB962C8B-B14F-4D97-AF65-F5344CB8AC3E}">
        <p14:creationId xmlns:p14="http://schemas.microsoft.com/office/powerpoint/2010/main" val="169416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Entrepreneurship in neoliberal</a:t>
            </a:r>
            <a:r>
              <a:rPr lang="en-US" baseline="0" dirty="0"/>
              <a:t> framing -</a:t>
            </a:r>
            <a:endParaRPr lang="en-US" dirty="0"/>
          </a:p>
          <a:p>
            <a:endParaRPr lang="en-US" dirty="0"/>
          </a:p>
          <a:p>
            <a:r>
              <a:rPr lang="en-US" dirty="0"/>
              <a:t>Gibson-Graham</a:t>
            </a:r>
            <a:r>
              <a:rPr lang="en-US" baseline="0" dirty="0"/>
              <a:t> </a:t>
            </a:r>
            <a:r>
              <a:rPr lang="mr-IN" baseline="0" dirty="0"/>
              <a:t>–</a:t>
            </a:r>
            <a:r>
              <a:rPr lang="en-US" baseline="0" dirty="0"/>
              <a:t> there are many types of economies </a:t>
            </a:r>
            <a:r>
              <a:rPr lang="mr-IN" baseline="0" dirty="0"/>
              <a:t>–</a:t>
            </a:r>
            <a:r>
              <a:rPr lang="en-US" baseline="0" dirty="0"/>
              <a:t> and need to determine what is valued and the practices of these economies</a:t>
            </a:r>
          </a:p>
          <a:p>
            <a:endParaRPr lang="en-US" baseline="0" dirty="0"/>
          </a:p>
          <a:p>
            <a:r>
              <a:rPr lang="en-US" baseline="0" dirty="0"/>
              <a:t>Policies </a:t>
            </a:r>
            <a:r>
              <a:rPr lang="en-US" baseline="0" dirty="0" err="1"/>
              <a:t>promting</a:t>
            </a:r>
            <a:r>
              <a:rPr lang="en-US" baseline="0" dirty="0"/>
              <a:t> </a:t>
            </a:r>
            <a:r>
              <a:rPr lang="en-US" baseline="0" dirty="0" err="1"/>
              <a:t>precarity</a:t>
            </a:r>
            <a:r>
              <a:rPr lang="en-US" baseline="0" dirty="0"/>
              <a:t> </a:t>
            </a:r>
            <a:r>
              <a:rPr lang="mr-IN" baseline="0" dirty="0"/>
              <a:t>–</a:t>
            </a:r>
            <a:r>
              <a:rPr lang="en-US" baseline="0" dirty="0"/>
              <a:t> in TZ </a:t>
            </a:r>
            <a:r>
              <a:rPr lang="mr-IN" baseline="0" dirty="0"/>
              <a:t>–</a:t>
            </a:r>
            <a:r>
              <a:rPr lang="en-US" baseline="0" dirty="0"/>
              <a:t> even the requirement that any formal sector job requires a secondary school certificate exacerbates inequalities</a:t>
            </a:r>
            <a:endParaRPr lang="en-US" dirty="0"/>
          </a:p>
        </p:txBody>
      </p:sp>
      <p:sp>
        <p:nvSpPr>
          <p:cNvPr id="4" name="Slide Number Placeholder 3"/>
          <p:cNvSpPr>
            <a:spLocks noGrp="1"/>
          </p:cNvSpPr>
          <p:nvPr>
            <p:ph type="sldNum" sz="quarter" idx="10"/>
          </p:nvPr>
        </p:nvSpPr>
        <p:spPr/>
        <p:txBody>
          <a:bodyPr/>
          <a:lstStyle/>
          <a:p>
            <a:fld id="{F23C086F-9DDA-6A47-B4B4-85529C749C4E}" type="slidenum">
              <a:rPr lang="en-US" smtClean="0"/>
              <a:t>11</a:t>
            </a:fld>
            <a:endParaRPr lang="en-US"/>
          </a:p>
        </p:txBody>
      </p:sp>
    </p:spTree>
    <p:extLst>
      <p:ext uri="{BB962C8B-B14F-4D97-AF65-F5344CB8AC3E}">
        <p14:creationId xmlns:p14="http://schemas.microsoft.com/office/powerpoint/2010/main" val="1668258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a socialist </a:t>
            </a:r>
            <a:r>
              <a:rPr lang="mr-IN" dirty="0"/>
              <a:t>–</a:t>
            </a:r>
            <a:r>
              <a:rPr lang="en-US" dirty="0"/>
              <a:t> and </a:t>
            </a:r>
            <a:r>
              <a:rPr lang="en-US" dirty="0" err="1"/>
              <a:t>Ujamaa</a:t>
            </a:r>
            <a:r>
              <a:rPr lang="en-US" dirty="0"/>
              <a:t> -  perspective that influenced</a:t>
            </a:r>
            <a:r>
              <a:rPr lang="en-US" baseline="0" dirty="0"/>
              <a:t> the enactment of this entrepreneurial intervention</a:t>
            </a:r>
          </a:p>
          <a:p>
            <a:endParaRPr lang="en-US" baseline="0" dirty="0"/>
          </a:p>
          <a:p>
            <a:r>
              <a:rPr lang="en-US" baseline="0" dirty="0"/>
              <a:t>NOTE: There are </a:t>
            </a:r>
            <a:r>
              <a:rPr lang="en-US" sz="1200" dirty="0"/>
              <a:t>negative sides</a:t>
            </a:r>
            <a:r>
              <a:rPr lang="en-US" sz="1200" baseline="0" dirty="0"/>
              <a:t> to other economies and social institutions - </a:t>
            </a:r>
            <a:r>
              <a:rPr lang="en-US" sz="1200" dirty="0"/>
              <a:t> they can also be exclusionary</a:t>
            </a:r>
          </a:p>
          <a:p>
            <a:endParaRPr lang="en-US" dirty="0"/>
          </a:p>
        </p:txBody>
      </p:sp>
      <p:sp>
        <p:nvSpPr>
          <p:cNvPr id="4" name="Slide Number Placeholder 3"/>
          <p:cNvSpPr>
            <a:spLocks noGrp="1"/>
          </p:cNvSpPr>
          <p:nvPr>
            <p:ph type="sldNum" sz="quarter" idx="10"/>
          </p:nvPr>
        </p:nvSpPr>
        <p:spPr/>
        <p:txBody>
          <a:bodyPr/>
          <a:lstStyle/>
          <a:p>
            <a:fld id="{F23C086F-9DDA-6A47-B4B4-85529C749C4E}" type="slidenum">
              <a:rPr lang="en-US" smtClean="0"/>
              <a:t>13</a:t>
            </a:fld>
            <a:endParaRPr lang="en-US"/>
          </a:p>
        </p:txBody>
      </p:sp>
    </p:spTree>
    <p:extLst>
      <p:ext uri="{BB962C8B-B14F-4D97-AF65-F5344CB8AC3E}">
        <p14:creationId xmlns:p14="http://schemas.microsoft.com/office/powerpoint/2010/main" val="18901215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Acknowledges that youth</a:t>
            </a:r>
            <a:r>
              <a:rPr lang="en-US" baseline="0" dirty="0"/>
              <a:t>/student or </a:t>
            </a:r>
            <a:r>
              <a:rPr lang="en-US" baseline="0" dirty="0" err="1"/>
              <a:t>entreprneeur</a:t>
            </a:r>
            <a:r>
              <a:rPr lang="en-US" baseline="0" dirty="0"/>
              <a:t> has different conditions that support or constrain them</a:t>
            </a:r>
            <a:endParaRPr lang="en-US" dirty="0"/>
          </a:p>
        </p:txBody>
      </p:sp>
      <p:sp>
        <p:nvSpPr>
          <p:cNvPr id="4" name="Slide Number Placeholder 3"/>
          <p:cNvSpPr>
            <a:spLocks noGrp="1"/>
          </p:cNvSpPr>
          <p:nvPr>
            <p:ph type="sldNum" sz="quarter" idx="10"/>
          </p:nvPr>
        </p:nvSpPr>
        <p:spPr/>
        <p:txBody>
          <a:bodyPr/>
          <a:lstStyle/>
          <a:p>
            <a:fld id="{F23C086F-9DDA-6A47-B4B4-85529C749C4E}" type="slidenum">
              <a:rPr lang="en-US" smtClean="0"/>
              <a:t>15</a:t>
            </a:fld>
            <a:endParaRPr lang="en-US"/>
          </a:p>
        </p:txBody>
      </p:sp>
    </p:spTree>
    <p:extLst>
      <p:ext uri="{BB962C8B-B14F-4D97-AF65-F5344CB8AC3E}">
        <p14:creationId xmlns:p14="http://schemas.microsoft.com/office/powerpoint/2010/main" val="110969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DF17B483-E91C-A643-B759-0E5F10FE29D2}" type="datetimeFigureOut">
              <a:rPr lang="en-US" smtClean="0"/>
              <a:t>10/12/2018</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6EAA3A73-ECFA-6942-94B1-5B157C386EC0}"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17B483-E91C-A643-B759-0E5F10FE29D2}"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A3A73-ECFA-6942-94B1-5B157C386EC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17B483-E91C-A643-B759-0E5F10FE29D2}"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A3A73-ECFA-6942-94B1-5B157C386EC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17B483-E91C-A643-B759-0E5F10FE29D2}" type="datetimeFigureOut">
              <a:rPr lang="en-US" smtClean="0"/>
              <a:t>10/12/2018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AA3A73-ECFA-6942-94B1-5B157C386EC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DF17B483-E91C-A643-B759-0E5F10FE29D2}" type="datetimeFigureOut">
              <a:rPr lang="en-US" smtClean="0"/>
              <a:t>10/12/2018</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6EAA3A73-ECFA-6942-94B1-5B157C386EC0}"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17B483-E91C-A643-B759-0E5F10FE29D2}" type="datetimeFigureOut">
              <a:rPr lang="en-US" smtClean="0"/>
              <a:t>10/12/2018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AA3A73-ECFA-6942-94B1-5B157C386EC0}"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17B483-E91C-A643-B759-0E5F10FE29D2}" type="datetimeFigureOut">
              <a:rPr lang="en-US" smtClean="0"/>
              <a:t>10/12/2018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AA3A73-ECFA-6942-94B1-5B157C386EC0}" type="slidenum">
              <a:rPr lang="en-US" smtClean="0"/>
              <a:t>‹#›</a:t>
            </a:fld>
            <a:endParaRPr lang="en-US"/>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17B483-E91C-A643-B759-0E5F10FE29D2}" type="datetimeFigureOut">
              <a:rPr lang="en-US" smtClean="0"/>
              <a:t>10/12/2018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AA3A73-ECFA-6942-94B1-5B157C386EC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17B483-E91C-A643-B759-0E5F10FE29D2}" type="datetimeFigureOut">
              <a:rPr lang="en-US" smtClean="0"/>
              <a:t>10/12/2018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AA3A73-ECFA-6942-94B1-5B157C386EC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DF17B483-E91C-A643-B759-0E5F10FE29D2}" type="datetimeFigureOut">
              <a:rPr lang="en-US" smtClean="0"/>
              <a:t>10/12/2018</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6EAA3A73-ECFA-6942-94B1-5B157C386EC0}"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DF17B483-E91C-A643-B759-0E5F10FE29D2}" type="datetimeFigureOut">
              <a:rPr lang="en-US" smtClean="0"/>
              <a:t>10/12/2018</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6EAA3A73-ECFA-6942-94B1-5B157C386EC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DF17B483-E91C-A643-B759-0E5F10FE29D2}" type="datetimeFigureOut">
              <a:rPr lang="en-US" smtClean="0"/>
              <a:t>10/12/2018</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6EAA3A73-ECFA-6942-94B1-5B157C386EC0}"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759243"/>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deja0003@umn.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freshedpodcast.com/joandejaegher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96844" y="896816"/>
            <a:ext cx="8915399" cy="2262781"/>
          </a:xfrm>
        </p:spPr>
        <p:txBody>
          <a:bodyPr>
            <a:normAutofit fontScale="90000"/>
          </a:bodyPr>
          <a:lstStyle/>
          <a:p>
            <a:r>
              <a:rPr lang="en-US" sz="3200" dirty="0"/>
              <a:t>Intervening in youth unemployment and precariousness: Alternative framings and approaches for Entrepreneurship</a:t>
            </a:r>
          </a:p>
        </p:txBody>
      </p:sp>
      <p:sp>
        <p:nvSpPr>
          <p:cNvPr id="3" name="Subtitle 2"/>
          <p:cNvSpPr>
            <a:spLocks noGrp="1"/>
          </p:cNvSpPr>
          <p:nvPr>
            <p:ph type="subTitle" idx="1"/>
          </p:nvPr>
        </p:nvSpPr>
        <p:spPr>
          <a:xfrm>
            <a:off x="2438400" y="3704492"/>
            <a:ext cx="9144000" cy="2576020"/>
          </a:xfrm>
        </p:spPr>
        <p:txBody>
          <a:bodyPr>
            <a:noAutofit/>
          </a:bodyPr>
          <a:lstStyle/>
          <a:p>
            <a:r>
              <a:rPr lang="en-US" sz="2000" dirty="0"/>
              <a:t>Joan </a:t>
            </a:r>
            <a:r>
              <a:rPr lang="en-US" sz="2000" dirty="0" err="1"/>
              <a:t>DeJaeghere</a:t>
            </a:r>
            <a:endParaRPr lang="en-US" sz="2000" dirty="0"/>
          </a:p>
          <a:p>
            <a:r>
              <a:rPr lang="en-US" sz="2000" dirty="0"/>
              <a:t>University of Minnesota</a:t>
            </a:r>
          </a:p>
          <a:p>
            <a:r>
              <a:rPr lang="en-US" sz="2000" dirty="0">
                <a:hlinkClick r:id="rId3"/>
              </a:rPr>
              <a:t>deja0003@umn.edu</a:t>
            </a:r>
            <a:endParaRPr lang="en-US" sz="2000" dirty="0"/>
          </a:p>
          <a:p>
            <a:endParaRPr lang="en-US" sz="2000" dirty="0"/>
          </a:p>
          <a:p>
            <a:r>
              <a:rPr lang="en-US" sz="2000" dirty="0"/>
              <a:t>Nelson Mandela University</a:t>
            </a:r>
          </a:p>
          <a:p>
            <a:r>
              <a:rPr lang="en-US" sz="2000" dirty="0"/>
              <a:t>Port Elizabeth, South Africa</a:t>
            </a:r>
          </a:p>
          <a:p>
            <a:r>
              <a:rPr lang="en-US" sz="2000" dirty="0"/>
              <a:t>21 Sept, 2018</a:t>
            </a:r>
          </a:p>
        </p:txBody>
      </p:sp>
    </p:spTree>
    <p:extLst>
      <p:ext uri="{BB962C8B-B14F-4D97-AF65-F5344CB8AC3E}">
        <p14:creationId xmlns:p14="http://schemas.microsoft.com/office/powerpoint/2010/main" val="118226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3200" dirty="0"/>
              <a:t>Is entrepreneurship education a quintessential neoliberal technique or something else? </a:t>
            </a:r>
          </a:p>
        </p:txBody>
      </p:sp>
    </p:spTree>
    <p:extLst>
      <p:ext uri="{BB962C8B-B14F-4D97-AF65-F5344CB8AC3E}">
        <p14:creationId xmlns:p14="http://schemas.microsoft.com/office/powerpoint/2010/main" val="893717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Neoliberal economies and governing</a:t>
            </a:r>
          </a:p>
        </p:txBody>
      </p:sp>
      <p:sp>
        <p:nvSpPr>
          <p:cNvPr id="3" name="Content Placeholder 2"/>
          <p:cNvSpPr>
            <a:spLocks noGrp="1"/>
          </p:cNvSpPr>
          <p:nvPr>
            <p:ph idx="1"/>
          </p:nvPr>
        </p:nvSpPr>
        <p:spPr>
          <a:xfrm>
            <a:off x="1565278" y="1874517"/>
            <a:ext cx="9551121" cy="3930022"/>
          </a:xfrm>
        </p:spPr>
        <p:txBody>
          <a:bodyPr>
            <a:noAutofit/>
          </a:bodyPr>
          <a:lstStyle/>
          <a:p>
            <a:r>
              <a:rPr lang="en-US" sz="2200" dirty="0"/>
              <a:t>Global capitalist economy </a:t>
            </a:r>
          </a:p>
          <a:p>
            <a:pPr lvl="1"/>
            <a:r>
              <a:rPr lang="en-US" sz="2200" dirty="0"/>
              <a:t>Singular focus on growth and profit, production of inequality</a:t>
            </a:r>
          </a:p>
          <a:p>
            <a:pPr lvl="1"/>
            <a:r>
              <a:rPr lang="en-US" sz="2200" dirty="0"/>
              <a:t>Value added in global supply chains rather than social and political value of enterprises </a:t>
            </a:r>
          </a:p>
          <a:p>
            <a:pPr lvl="1"/>
            <a:r>
              <a:rPr lang="en-US" sz="2200" dirty="0"/>
              <a:t>Financial capital rather than social and cultural capital</a:t>
            </a:r>
          </a:p>
          <a:p>
            <a:r>
              <a:rPr lang="en-US" sz="2200" dirty="0"/>
              <a:t>Neoliberal governing - techniques and practices that reproduce enterprising selves</a:t>
            </a:r>
          </a:p>
          <a:p>
            <a:pPr lvl="1"/>
            <a:r>
              <a:rPr lang="en-US" sz="2200" dirty="0"/>
              <a:t>Policies that promote </a:t>
            </a:r>
            <a:r>
              <a:rPr lang="en-US" sz="2200" dirty="0" err="1"/>
              <a:t>precarity</a:t>
            </a:r>
            <a:r>
              <a:rPr lang="en-US" sz="2200" dirty="0"/>
              <a:t> </a:t>
            </a:r>
            <a:r>
              <a:rPr lang="mr-IN" sz="2200" dirty="0"/>
              <a:t>–</a:t>
            </a:r>
            <a:r>
              <a:rPr lang="en-US" sz="2200" dirty="0"/>
              <a:t> employment and wage laws </a:t>
            </a:r>
          </a:p>
          <a:p>
            <a:pPr lvl="1"/>
            <a:r>
              <a:rPr lang="en-US" sz="2200" dirty="0"/>
              <a:t>Social practices </a:t>
            </a:r>
            <a:r>
              <a:rPr lang="mr-IN" sz="2200" dirty="0"/>
              <a:t>–</a:t>
            </a:r>
            <a:r>
              <a:rPr lang="en-US" sz="2200" dirty="0"/>
              <a:t> hustling, mixed livelihoods, risk responsibility</a:t>
            </a:r>
          </a:p>
          <a:p>
            <a:pPr lvl="1"/>
            <a:r>
              <a:rPr lang="en-US" sz="2200" dirty="0"/>
              <a:t>Necessity entrepreneurship</a:t>
            </a:r>
          </a:p>
          <a:p>
            <a:pPr lvl="1"/>
            <a:r>
              <a:rPr lang="en-US" sz="2200" dirty="0"/>
              <a:t>Education for skills and life skills that foster resilience, grit</a:t>
            </a:r>
          </a:p>
        </p:txBody>
      </p:sp>
    </p:spTree>
    <p:extLst>
      <p:ext uri="{BB962C8B-B14F-4D97-AF65-F5344CB8AC3E}">
        <p14:creationId xmlns:p14="http://schemas.microsoft.com/office/powerpoint/2010/main" val="1654089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Ways neoliberalism influences education</a:t>
            </a:r>
          </a:p>
        </p:txBody>
      </p:sp>
      <p:sp>
        <p:nvSpPr>
          <p:cNvPr id="3" name="Content Placeholder 2"/>
          <p:cNvSpPr>
            <a:spLocks noGrp="1"/>
          </p:cNvSpPr>
          <p:nvPr>
            <p:ph idx="1"/>
          </p:nvPr>
        </p:nvSpPr>
        <p:spPr>
          <a:xfrm>
            <a:off x="2213264" y="2133600"/>
            <a:ext cx="9291348" cy="3777622"/>
          </a:xfrm>
        </p:spPr>
        <p:txBody>
          <a:bodyPr>
            <a:normAutofit/>
          </a:bodyPr>
          <a:lstStyle/>
          <a:p>
            <a:pPr lvl="1"/>
            <a:r>
              <a:rPr lang="en-US" sz="2800" dirty="0"/>
              <a:t>Teaching skills for the market (and specific sectors)</a:t>
            </a:r>
          </a:p>
          <a:p>
            <a:pPr lvl="1"/>
            <a:endParaRPr lang="en-US" sz="2800" dirty="0"/>
          </a:p>
          <a:p>
            <a:pPr lvl="1"/>
            <a:r>
              <a:rPr lang="en-US" sz="2800" dirty="0"/>
              <a:t>Teaching life skills to be responsible for one’s own livelihood, and the risks</a:t>
            </a:r>
          </a:p>
          <a:p>
            <a:pPr lvl="1"/>
            <a:endParaRPr lang="en-US" sz="2800" dirty="0"/>
          </a:p>
          <a:p>
            <a:pPr lvl="1"/>
            <a:r>
              <a:rPr lang="en-US" sz="2800" dirty="0"/>
              <a:t>Creating producers and consumers, rather than social and political members</a:t>
            </a:r>
          </a:p>
        </p:txBody>
      </p:sp>
    </p:spTree>
    <p:extLst>
      <p:ext uri="{BB962C8B-B14F-4D97-AF65-F5344CB8AC3E}">
        <p14:creationId xmlns:p14="http://schemas.microsoft.com/office/powerpoint/2010/main" val="1923363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economies and ways of governing</a:t>
            </a:r>
          </a:p>
        </p:txBody>
      </p:sp>
      <p:sp>
        <p:nvSpPr>
          <p:cNvPr id="3" name="Content Placeholder 2"/>
          <p:cNvSpPr>
            <a:spLocks noGrp="1"/>
          </p:cNvSpPr>
          <p:nvPr>
            <p:ph idx="1"/>
          </p:nvPr>
        </p:nvSpPr>
        <p:spPr>
          <a:xfrm>
            <a:off x="2192482" y="2133600"/>
            <a:ext cx="9312130" cy="3777622"/>
          </a:xfrm>
        </p:spPr>
        <p:txBody>
          <a:bodyPr>
            <a:normAutofit fontScale="92500"/>
          </a:bodyPr>
          <a:lstStyle/>
          <a:p>
            <a:r>
              <a:rPr lang="en-US" sz="2800" dirty="0"/>
              <a:t>Community economies,  moral economies (see Gibson-Graham)</a:t>
            </a:r>
          </a:p>
          <a:p>
            <a:endParaRPr lang="en-US" sz="2800" dirty="0"/>
          </a:p>
          <a:p>
            <a:r>
              <a:rPr lang="en-US" sz="2800" dirty="0"/>
              <a:t>Governing technologies/policies </a:t>
            </a:r>
            <a:r>
              <a:rPr lang="mr-IN" sz="2800" dirty="0"/>
              <a:t>–</a:t>
            </a:r>
            <a:r>
              <a:rPr lang="en-US" sz="2800" dirty="0"/>
              <a:t> community-based enterprises, cooperatives, promoting solidarity and social relations</a:t>
            </a:r>
          </a:p>
          <a:p>
            <a:endParaRPr lang="en-US" sz="2800" dirty="0"/>
          </a:p>
          <a:p>
            <a:r>
              <a:rPr lang="en-US" sz="2800" dirty="0"/>
              <a:t>Social skills as part of education </a:t>
            </a:r>
            <a:r>
              <a:rPr lang="mr-IN" sz="2800" dirty="0"/>
              <a:t>–</a:t>
            </a:r>
            <a:r>
              <a:rPr lang="en-US" sz="2800" dirty="0"/>
              <a:t> recognition and inclusion, community care, </a:t>
            </a:r>
          </a:p>
          <a:p>
            <a:endParaRPr lang="en-US" sz="2800"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41413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Capability approach to education and to EE: a focus on wellbeing</a:t>
            </a: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l="-14325" r="-14325"/>
          <a:stretch>
            <a:fillRect/>
          </a:stretch>
        </p:blipFill>
        <p:spPr bwMode="auto">
          <a:xfrm>
            <a:off x="2121877" y="1874517"/>
            <a:ext cx="8068381" cy="4901421"/>
          </a:xfrm>
          <a:prstGeom prst="rect">
            <a:avLst/>
          </a:prstGeom>
          <a:noFill/>
          <a:ln>
            <a:solidFill>
              <a:schemeClr val="tx1"/>
            </a:solidFill>
          </a:ln>
        </p:spPr>
      </p:pic>
    </p:spTree>
    <p:extLst>
      <p:ext uri="{BB962C8B-B14F-4D97-AF65-F5344CB8AC3E}">
        <p14:creationId xmlns:p14="http://schemas.microsoft.com/office/powerpoint/2010/main" val="1436068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Entrepreneurship Education for Wellbeing</a:t>
            </a:r>
          </a:p>
        </p:txBody>
      </p:sp>
      <p:sp>
        <p:nvSpPr>
          <p:cNvPr id="3" name="Content Placeholder 2"/>
          <p:cNvSpPr>
            <a:spLocks noGrp="1"/>
          </p:cNvSpPr>
          <p:nvPr>
            <p:ph idx="1"/>
          </p:nvPr>
        </p:nvSpPr>
        <p:spPr>
          <a:xfrm>
            <a:off x="1945232" y="1128451"/>
            <a:ext cx="9063101" cy="4136571"/>
          </a:xfrm>
        </p:spPr>
        <p:txBody>
          <a:bodyPr>
            <a:noAutofit/>
          </a:bodyPr>
          <a:lstStyle/>
          <a:p>
            <a:r>
              <a:rPr lang="en-US" sz="2800" dirty="0"/>
              <a:t>Considers </a:t>
            </a:r>
            <a:r>
              <a:rPr lang="en-US" sz="2800" dirty="0">
                <a:solidFill>
                  <a:schemeClr val="tx2">
                    <a:lumMod val="50000"/>
                    <a:lumOff val="50000"/>
                  </a:schemeClr>
                </a:solidFill>
              </a:rPr>
              <a:t>what participants value </a:t>
            </a:r>
            <a:r>
              <a:rPr lang="en-US" sz="2800" dirty="0"/>
              <a:t>for their future work and supports </a:t>
            </a:r>
            <a:r>
              <a:rPr lang="en-US" sz="2800" dirty="0">
                <a:solidFill>
                  <a:schemeClr val="tx2">
                    <a:lumMod val="50000"/>
                    <a:lumOff val="50000"/>
                  </a:schemeClr>
                </a:solidFill>
              </a:rPr>
              <a:t>how they can achieve valued livelihoods</a:t>
            </a:r>
          </a:p>
          <a:p>
            <a:r>
              <a:rPr lang="en-US" sz="2800" dirty="0"/>
              <a:t>Considers different kinds of economies</a:t>
            </a:r>
            <a:r>
              <a:rPr lang="mr-IN" sz="2800" dirty="0"/>
              <a:t>–</a:t>
            </a:r>
            <a:r>
              <a:rPr lang="en-US" sz="2800" dirty="0"/>
              <a:t> local, global, capitalist and moral</a:t>
            </a:r>
          </a:p>
          <a:p>
            <a:r>
              <a:rPr lang="en-US" sz="2800" dirty="0"/>
              <a:t>Identifies </a:t>
            </a:r>
            <a:r>
              <a:rPr lang="en-US" sz="2800" dirty="0">
                <a:solidFill>
                  <a:schemeClr val="tx2">
                    <a:lumMod val="50000"/>
                    <a:lumOff val="50000"/>
                  </a:schemeClr>
                </a:solidFill>
              </a:rPr>
              <a:t>knowledge and skills that are important in social context </a:t>
            </a:r>
            <a:r>
              <a:rPr lang="mr-IN" sz="2800" dirty="0"/>
              <a:t>–</a:t>
            </a:r>
            <a:r>
              <a:rPr lang="en-US" sz="2800" dirty="0"/>
              <a:t> e.g., social relations of reciprocity and solidarity</a:t>
            </a:r>
          </a:p>
          <a:p>
            <a:r>
              <a:rPr lang="en-US" sz="2800" dirty="0"/>
              <a:t>Requires additional policies and support mechanism to transform constraints and achieve desired outcomes </a:t>
            </a:r>
            <a:r>
              <a:rPr lang="mr-IN" sz="2800" dirty="0"/>
              <a:t>–</a:t>
            </a:r>
            <a:r>
              <a:rPr lang="en-US" sz="2800" dirty="0"/>
              <a:t> financing, policies to support risk-taking and loss</a:t>
            </a:r>
          </a:p>
          <a:p>
            <a:endParaRPr lang="en-US" sz="2800" dirty="0"/>
          </a:p>
        </p:txBody>
      </p:sp>
    </p:spTree>
    <p:extLst>
      <p:ext uri="{BB962C8B-B14F-4D97-AF65-F5344CB8AC3E}">
        <p14:creationId xmlns:p14="http://schemas.microsoft.com/office/powerpoint/2010/main" val="10445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youth livelihoods project: Five-year Longitudinal study</a:t>
            </a:r>
          </a:p>
        </p:txBody>
      </p:sp>
      <p:sp>
        <p:nvSpPr>
          <p:cNvPr id="3" name="Content Placeholder 2"/>
          <p:cNvSpPr>
            <a:spLocks noGrp="1"/>
          </p:cNvSpPr>
          <p:nvPr>
            <p:ph idx="1"/>
          </p:nvPr>
        </p:nvSpPr>
        <p:spPr>
          <a:xfrm>
            <a:off x="2130136" y="1828800"/>
            <a:ext cx="9374476" cy="3549022"/>
          </a:xfrm>
        </p:spPr>
        <p:txBody>
          <a:bodyPr>
            <a:noAutofit/>
          </a:bodyPr>
          <a:lstStyle/>
          <a:p>
            <a:r>
              <a:rPr lang="en-US" sz="2400" dirty="0"/>
              <a:t>Youth were between 15-25 years old</a:t>
            </a:r>
          </a:p>
          <a:p>
            <a:r>
              <a:rPr lang="en-US" sz="2400" dirty="0"/>
              <a:t>Some youth had not completed secondary education </a:t>
            </a:r>
            <a:r>
              <a:rPr lang="mr-IN" sz="2400" dirty="0"/>
              <a:t>–</a:t>
            </a:r>
            <a:r>
              <a:rPr lang="en-US" sz="2400" dirty="0"/>
              <a:t> this entrepreneurship training program targeted vocational skills, apprenticeship, and other work and life skills</a:t>
            </a:r>
          </a:p>
          <a:p>
            <a:r>
              <a:rPr lang="en-US" sz="2400" dirty="0"/>
              <a:t>Some youth were in secondary school </a:t>
            </a:r>
            <a:r>
              <a:rPr lang="mr-IN" sz="2400" dirty="0"/>
              <a:t>–</a:t>
            </a:r>
            <a:r>
              <a:rPr lang="en-US" sz="2400" dirty="0"/>
              <a:t> this program included a business club where they applied theory to practice, learned new vocational, business and financial skills</a:t>
            </a:r>
          </a:p>
          <a:p>
            <a:r>
              <a:rPr lang="en-US" sz="2400" dirty="0"/>
              <a:t>Another program included students who completed secondary school - prepared them with formal labor market employment</a:t>
            </a:r>
          </a:p>
          <a:p>
            <a:r>
              <a:rPr lang="en-US" sz="2400" dirty="0"/>
              <a:t>Goals, from program and donor perspectives, were to start micro-enterprises, earn money, save and reinvest</a:t>
            </a:r>
          </a:p>
        </p:txBody>
      </p:sp>
    </p:spTree>
    <p:extLst>
      <p:ext uri="{BB962C8B-B14F-4D97-AF65-F5344CB8AC3E}">
        <p14:creationId xmlns:p14="http://schemas.microsoft.com/office/powerpoint/2010/main" val="1464900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51678" y="1219201"/>
            <a:ext cx="10178322" cy="4660392"/>
          </a:xfrm>
        </p:spPr>
        <p:txBody>
          <a:bodyPr>
            <a:normAutofit/>
          </a:bodyPr>
          <a:lstStyle/>
          <a:p>
            <a:pPr marL="0" indent="0" algn="ctr">
              <a:buNone/>
            </a:pPr>
            <a:r>
              <a:rPr lang="en-US" sz="3200" dirty="0"/>
              <a:t>What did these education/training programs look like in practice, and what were their long-term impacts?</a:t>
            </a:r>
          </a:p>
        </p:txBody>
      </p:sp>
    </p:spTree>
    <p:extLst>
      <p:ext uri="{BB962C8B-B14F-4D97-AF65-F5344CB8AC3E}">
        <p14:creationId xmlns:p14="http://schemas.microsoft.com/office/powerpoint/2010/main" val="67178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24110"/>
            <a:ext cx="9980613" cy="1280890"/>
          </a:xfrm>
        </p:spPr>
        <p:txBody>
          <a:bodyPr>
            <a:normAutofit fontScale="90000"/>
          </a:bodyPr>
          <a:lstStyle/>
          <a:p>
            <a:r>
              <a:rPr lang="en-US" dirty="0"/>
              <a:t>Produced “entrepreneurial citizens” </a:t>
            </a:r>
            <a:r>
              <a:rPr lang="mr-IN" dirty="0"/>
              <a:t>–</a:t>
            </a:r>
            <a:r>
              <a:rPr lang="en-US" dirty="0"/>
              <a:t> double meanings</a:t>
            </a:r>
            <a:br>
              <a:rPr lang="en-US" dirty="0"/>
            </a:br>
            <a:endParaRPr lang="en-US" dirty="0"/>
          </a:p>
        </p:txBody>
      </p:sp>
      <p:sp>
        <p:nvSpPr>
          <p:cNvPr id="3" name="Content Placeholder 2"/>
          <p:cNvSpPr>
            <a:spLocks noGrp="1"/>
          </p:cNvSpPr>
          <p:nvPr>
            <p:ph idx="1"/>
          </p:nvPr>
        </p:nvSpPr>
        <p:spPr>
          <a:xfrm>
            <a:off x="2130136" y="1905000"/>
            <a:ext cx="9374476" cy="4175940"/>
          </a:xfrm>
        </p:spPr>
        <p:txBody>
          <a:bodyPr>
            <a:normAutofit/>
          </a:bodyPr>
          <a:lstStyle/>
          <a:p>
            <a:pPr lvl="1"/>
            <a:r>
              <a:rPr lang="en-US" sz="2800" dirty="0" err="1"/>
              <a:t>Responsibilization</a:t>
            </a:r>
            <a:r>
              <a:rPr lang="en-US" sz="2800" dirty="0"/>
              <a:t> and recognition: learning skills and being recognized as skilled/educated</a:t>
            </a:r>
          </a:p>
          <a:p>
            <a:pPr lvl="1"/>
            <a:endParaRPr lang="en-US" sz="2800" dirty="0"/>
          </a:p>
          <a:p>
            <a:pPr lvl="1"/>
            <a:r>
              <a:rPr lang="en-US" sz="2800" dirty="0"/>
              <a:t>Participation (in capital and moral economies): creating enterprises and supporting community development</a:t>
            </a:r>
          </a:p>
          <a:p>
            <a:pPr lvl="1"/>
            <a:endParaRPr lang="en-US" sz="2800" dirty="0"/>
          </a:p>
          <a:p>
            <a:pPr lvl="1"/>
            <a:r>
              <a:rPr lang="en-US" sz="2800" dirty="0"/>
              <a:t>Creating value and being valued</a:t>
            </a:r>
          </a:p>
          <a:p>
            <a:pPr lvl="1"/>
            <a:endParaRPr lang="en-US" sz="2400" dirty="0"/>
          </a:p>
          <a:p>
            <a:pPr lvl="1"/>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122100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sz="3200" dirty="0" err="1">
                <a:solidFill>
                  <a:schemeClr val="tx1"/>
                </a:solidFill>
                <a:latin typeface="+mj-lt"/>
              </a:rPr>
              <a:t>Responsibilization</a:t>
            </a:r>
            <a:r>
              <a:rPr lang="en-US" sz="3200" dirty="0">
                <a:solidFill>
                  <a:schemeClr val="tx1"/>
                </a:solidFill>
                <a:latin typeface="+mj-lt"/>
              </a:rPr>
              <a:t> and Recognition (Inclusion)</a:t>
            </a:r>
            <a:r>
              <a:rPr lang="en-US" sz="2000" dirty="0"/>
              <a:t/>
            </a:r>
            <a:br>
              <a:rPr lang="en-US" sz="2000" dirty="0"/>
            </a:br>
            <a:endParaRPr lang="en-US" sz="2000" dirty="0"/>
          </a:p>
        </p:txBody>
      </p:sp>
      <p:sp>
        <p:nvSpPr>
          <p:cNvPr id="8" name="Text Placeholder 7"/>
          <p:cNvSpPr>
            <a:spLocks noGrp="1"/>
          </p:cNvSpPr>
          <p:nvPr>
            <p:ph type="body" idx="1"/>
          </p:nvPr>
        </p:nvSpPr>
        <p:spPr>
          <a:xfrm>
            <a:off x="1257300" y="1558252"/>
            <a:ext cx="4800600" cy="632529"/>
          </a:xfrm>
        </p:spPr>
        <p:txBody>
          <a:bodyPr/>
          <a:lstStyle/>
          <a:p>
            <a:r>
              <a:rPr lang="en-US" sz="2800" b="1" dirty="0"/>
              <a:t>Learning skills</a:t>
            </a:r>
          </a:p>
        </p:txBody>
      </p:sp>
      <p:sp>
        <p:nvSpPr>
          <p:cNvPr id="3" name="Content Placeholder 2"/>
          <p:cNvSpPr>
            <a:spLocks noGrp="1"/>
          </p:cNvSpPr>
          <p:nvPr>
            <p:ph sz="half" idx="2"/>
          </p:nvPr>
        </p:nvSpPr>
        <p:spPr>
          <a:xfrm>
            <a:off x="1257300" y="2311225"/>
            <a:ext cx="4800600" cy="2996398"/>
          </a:xfrm>
        </p:spPr>
        <p:txBody>
          <a:bodyPr>
            <a:noAutofit/>
          </a:bodyPr>
          <a:lstStyle/>
          <a:p>
            <a:pPr marL="0" indent="0">
              <a:buNone/>
            </a:pPr>
            <a:r>
              <a:rPr lang="en-US" sz="2800" dirty="0"/>
              <a:t>technical and life skills </a:t>
            </a:r>
            <a:r>
              <a:rPr lang="mr-IN" sz="2800" dirty="0"/>
              <a:t>–</a:t>
            </a:r>
            <a:r>
              <a:rPr lang="en-US" sz="2800" dirty="0"/>
              <a:t> to be timely, responsible workers; to be independent and resilient, despite a highly volatile labor market and economy</a:t>
            </a:r>
          </a:p>
          <a:p>
            <a:pPr lvl="1"/>
            <a:r>
              <a:rPr lang="en-US" sz="2800" dirty="0" err="1"/>
              <a:t>Responsibilization</a:t>
            </a:r>
            <a:r>
              <a:rPr lang="en-US" sz="2800" dirty="0"/>
              <a:t> of young people into enterprising - and hustling </a:t>
            </a:r>
            <a:r>
              <a:rPr lang="mr-IN" sz="2800" dirty="0"/>
              <a:t>–</a:t>
            </a:r>
            <a:r>
              <a:rPr lang="en-US" sz="2800" dirty="0"/>
              <a:t> workers</a:t>
            </a:r>
          </a:p>
          <a:p>
            <a:pPr lvl="1"/>
            <a:endParaRPr lang="en-US" sz="2800" dirty="0"/>
          </a:p>
        </p:txBody>
      </p:sp>
      <p:sp>
        <p:nvSpPr>
          <p:cNvPr id="9" name="Text Placeholder 8"/>
          <p:cNvSpPr>
            <a:spLocks noGrp="1"/>
          </p:cNvSpPr>
          <p:nvPr>
            <p:ph type="body" sz="quarter" idx="3"/>
          </p:nvPr>
        </p:nvSpPr>
        <p:spPr>
          <a:xfrm>
            <a:off x="6525425" y="1565979"/>
            <a:ext cx="5017477" cy="632529"/>
          </a:xfrm>
        </p:spPr>
        <p:txBody>
          <a:bodyPr/>
          <a:lstStyle/>
          <a:p>
            <a:pPr marL="0" lvl="1"/>
            <a:r>
              <a:rPr lang="en-US" sz="2800"/>
              <a:t>RECOGNIZED AS SKILLED</a:t>
            </a:r>
            <a:endParaRPr lang="en-US" sz="2800" dirty="0"/>
          </a:p>
        </p:txBody>
      </p:sp>
      <p:sp>
        <p:nvSpPr>
          <p:cNvPr id="10" name="Content Placeholder 9"/>
          <p:cNvSpPr>
            <a:spLocks noGrp="1"/>
          </p:cNvSpPr>
          <p:nvPr>
            <p:ph sz="quarter" idx="4"/>
          </p:nvPr>
        </p:nvSpPr>
        <p:spPr>
          <a:xfrm>
            <a:off x="6633864" y="3155028"/>
            <a:ext cx="4800600" cy="2996398"/>
          </a:xfrm>
        </p:spPr>
        <p:txBody>
          <a:bodyPr>
            <a:normAutofit fontScale="92500" lnSpcReduction="20000"/>
          </a:bodyPr>
          <a:lstStyle/>
          <a:p>
            <a:pPr marL="0" indent="0">
              <a:buNone/>
            </a:pPr>
            <a:r>
              <a:rPr lang="en-US" sz="2800" dirty="0"/>
              <a:t>being regarded by others as a skilled or educated person</a:t>
            </a:r>
          </a:p>
          <a:p>
            <a:endParaRPr lang="en-US" sz="2800" dirty="0"/>
          </a:p>
          <a:p>
            <a:endParaRPr lang="en-US" sz="2800" dirty="0"/>
          </a:p>
          <a:p>
            <a:pPr lvl="1"/>
            <a:r>
              <a:rPr lang="en-US" sz="2800" dirty="0"/>
              <a:t>Developing trust and recognition with others and in the community</a:t>
            </a:r>
          </a:p>
        </p:txBody>
      </p:sp>
    </p:spTree>
    <p:extLst>
      <p:ext uri="{BB962C8B-B14F-4D97-AF65-F5344CB8AC3E}">
        <p14:creationId xmlns:p14="http://schemas.microsoft.com/office/powerpoint/2010/main" val="1034186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a:xfrm>
            <a:off x="1827212" y="1264555"/>
            <a:ext cx="5618617" cy="5268685"/>
          </a:xfrm>
        </p:spPr>
        <p:txBody>
          <a:bodyPr>
            <a:normAutofit/>
          </a:bodyPr>
          <a:lstStyle/>
          <a:p>
            <a:r>
              <a:rPr lang="en-US" sz="2000" dirty="0"/>
              <a:t>I’m a researcher of education and development in the Comparative and International Development Education program at the University of Minnesota</a:t>
            </a:r>
          </a:p>
          <a:p>
            <a:r>
              <a:rPr lang="en-US" sz="2000" dirty="0"/>
              <a:t>I have been conducting evaluations and research on initiatives to redress education inequalities in sub-Saharan African for about 15 years.</a:t>
            </a:r>
          </a:p>
          <a:p>
            <a:r>
              <a:rPr lang="en-US" sz="2000" dirty="0"/>
              <a:t>I led a 7-year study of an entrepreneurship education and training program implemented in TZ (and in Uganda and Kenya), and a 3-year study of an entrepreneurship program in Cape Town in partnership with The </a:t>
            </a:r>
            <a:r>
              <a:rPr lang="en-US" sz="2000" dirty="0" err="1"/>
              <a:t>Mastercard</a:t>
            </a:r>
            <a:r>
              <a:rPr lang="en-US" sz="2000" dirty="0"/>
              <a:t> Foundation.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65571" y="155717"/>
            <a:ext cx="4479525" cy="6509964"/>
          </a:xfrm>
          <a:prstGeom prst="rect">
            <a:avLst/>
          </a:prstGeom>
        </p:spPr>
      </p:pic>
    </p:spTree>
    <p:extLst>
      <p:ext uri="{BB962C8B-B14F-4D97-AF65-F5344CB8AC3E}">
        <p14:creationId xmlns:p14="http://schemas.microsoft.com/office/powerpoint/2010/main" val="456262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445" y="624110"/>
            <a:ext cx="9499167" cy="1280890"/>
          </a:xfrm>
        </p:spPr>
        <p:txBody>
          <a:bodyPr>
            <a:normAutofit/>
          </a:bodyPr>
          <a:lstStyle/>
          <a:p>
            <a:r>
              <a:rPr lang="en-US" sz="3200" dirty="0"/>
              <a:t>BEING RECOGNIZED </a:t>
            </a:r>
            <a:r>
              <a:rPr lang="mr-IN" sz="3200" dirty="0"/>
              <a:t>–</a:t>
            </a:r>
            <a:r>
              <a:rPr lang="en-US" sz="3200" dirty="0"/>
              <a:t> </a:t>
            </a:r>
            <a:r>
              <a:rPr lang="en-US" sz="3200" dirty="0" err="1"/>
              <a:t>INCLUsion</a:t>
            </a:r>
            <a:endParaRPr lang="en-US" sz="3200" dirty="0"/>
          </a:p>
        </p:txBody>
      </p:sp>
      <p:sp>
        <p:nvSpPr>
          <p:cNvPr id="3" name="Content Placeholder 2"/>
          <p:cNvSpPr>
            <a:spLocks noGrp="1"/>
          </p:cNvSpPr>
          <p:nvPr>
            <p:ph idx="1"/>
          </p:nvPr>
        </p:nvSpPr>
        <p:spPr>
          <a:xfrm>
            <a:off x="1652954" y="1905000"/>
            <a:ext cx="10103617" cy="3777622"/>
          </a:xfrm>
        </p:spPr>
        <p:txBody>
          <a:bodyPr>
            <a:noAutofit/>
          </a:bodyPr>
          <a:lstStyle/>
          <a:p>
            <a:pPr lvl="1"/>
            <a:r>
              <a:rPr lang="en-US" sz="2800" dirty="0"/>
              <a:t>If the community doesn’t know you, they see you like those other youth (idle, stealing) . . . You can go out and ask for work . . . [but] they may not hire you because they have grouped you with all the other youth. (</a:t>
            </a:r>
            <a:r>
              <a:rPr lang="en-US" sz="2800" dirty="0" err="1"/>
              <a:t>Sudi</a:t>
            </a:r>
            <a:r>
              <a:rPr lang="en-US" sz="2800" dirty="0"/>
              <a:t>, a young man who completed Standard 7 and later trained as a mechanic)</a:t>
            </a:r>
          </a:p>
          <a:p>
            <a:pPr lvl="1"/>
            <a:r>
              <a:rPr lang="en-US" sz="2800" dirty="0"/>
              <a:t>But now, they value [and respect] me because I can give advice to other youth, and they trust me and give me work.  I am a hard worker.  I can also catalyze change or help in my community.</a:t>
            </a:r>
          </a:p>
        </p:txBody>
      </p:sp>
    </p:spTree>
    <p:extLst>
      <p:ext uri="{BB962C8B-B14F-4D97-AF65-F5344CB8AC3E}">
        <p14:creationId xmlns:p14="http://schemas.microsoft.com/office/powerpoint/2010/main" val="784151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2874" y="624110"/>
            <a:ext cx="9301738" cy="1280890"/>
          </a:xfrm>
        </p:spPr>
        <p:txBody>
          <a:bodyPr>
            <a:normAutofit/>
          </a:bodyPr>
          <a:lstStyle/>
          <a:p>
            <a:pPr lvl="1" algn="l" defTabSz="457200" rtl="0">
              <a:spcBef>
                <a:spcPct val="0"/>
              </a:spcBef>
            </a:pPr>
            <a:r>
              <a:rPr lang="en-US" sz="3200" dirty="0">
                <a:solidFill>
                  <a:schemeClr val="tx1"/>
                </a:solidFill>
                <a:latin typeface="+mj-lt"/>
              </a:rPr>
              <a:t>Participation in capital and moral economies</a:t>
            </a:r>
            <a:r>
              <a:rPr lang="en-US" sz="3200" dirty="0"/>
              <a:t/>
            </a:r>
            <a:br>
              <a:rPr lang="en-US" sz="3200" dirty="0"/>
            </a:br>
            <a:endParaRPr lang="en-US" sz="3200" dirty="0"/>
          </a:p>
        </p:txBody>
      </p:sp>
      <p:sp>
        <p:nvSpPr>
          <p:cNvPr id="4" name="Text Placeholder 3"/>
          <p:cNvSpPr>
            <a:spLocks noGrp="1"/>
          </p:cNvSpPr>
          <p:nvPr>
            <p:ph type="body" idx="1"/>
          </p:nvPr>
        </p:nvSpPr>
        <p:spPr>
          <a:xfrm>
            <a:off x="1484646" y="1730580"/>
            <a:ext cx="3992732" cy="576262"/>
          </a:xfrm>
        </p:spPr>
        <p:txBody>
          <a:bodyPr/>
          <a:lstStyle/>
          <a:p>
            <a:r>
              <a:rPr lang="en-US" sz="2800" b="1" dirty="0"/>
              <a:t>Creating enterprises</a:t>
            </a:r>
          </a:p>
        </p:txBody>
      </p:sp>
      <p:sp>
        <p:nvSpPr>
          <p:cNvPr id="5" name="Content Placeholder 4"/>
          <p:cNvSpPr>
            <a:spLocks noGrp="1"/>
          </p:cNvSpPr>
          <p:nvPr>
            <p:ph sz="half" idx="2"/>
          </p:nvPr>
        </p:nvSpPr>
        <p:spPr>
          <a:xfrm>
            <a:off x="1266744" y="2319218"/>
            <a:ext cx="4800600" cy="2996398"/>
          </a:xfrm>
        </p:spPr>
        <p:txBody>
          <a:bodyPr>
            <a:noAutofit/>
          </a:bodyPr>
          <a:lstStyle/>
          <a:p>
            <a:r>
              <a:rPr lang="en-US" sz="2800" dirty="0"/>
              <a:t>New products and markets</a:t>
            </a:r>
          </a:p>
          <a:p>
            <a:r>
              <a:rPr lang="en-US" sz="2800" dirty="0"/>
              <a:t>Profit</a:t>
            </a:r>
          </a:p>
          <a:p>
            <a:r>
              <a:rPr lang="en-US" sz="2800" dirty="0"/>
              <a:t>Reinvestment in business</a:t>
            </a:r>
          </a:p>
          <a:p>
            <a:r>
              <a:rPr lang="en-US" sz="2800" dirty="0"/>
              <a:t>Developing jobs</a:t>
            </a:r>
          </a:p>
          <a:p>
            <a:endParaRPr lang="en-US" sz="2800" dirty="0"/>
          </a:p>
          <a:p>
            <a:r>
              <a:rPr lang="en-US" sz="2800" i="1" dirty="0"/>
              <a:t>But in reality:</a:t>
            </a:r>
          </a:p>
          <a:p>
            <a:r>
              <a:rPr lang="en-US" sz="2800" dirty="0"/>
              <a:t>Multiple livelihoods</a:t>
            </a:r>
          </a:p>
          <a:p>
            <a:r>
              <a:rPr lang="en-US" sz="2800" dirty="0"/>
              <a:t>Unstable earnings</a:t>
            </a:r>
          </a:p>
        </p:txBody>
      </p:sp>
      <p:sp>
        <p:nvSpPr>
          <p:cNvPr id="6" name="Text Placeholder 5"/>
          <p:cNvSpPr>
            <a:spLocks noGrp="1"/>
          </p:cNvSpPr>
          <p:nvPr>
            <p:ph type="body" sz="quarter" idx="3"/>
          </p:nvPr>
        </p:nvSpPr>
        <p:spPr>
          <a:xfrm>
            <a:off x="6067344" y="1588735"/>
            <a:ext cx="5726071" cy="632529"/>
          </a:xfrm>
        </p:spPr>
        <p:txBody>
          <a:bodyPr/>
          <a:lstStyle/>
          <a:p>
            <a:r>
              <a:rPr lang="en-US" sz="2800" b="1"/>
              <a:t>Supporting community </a:t>
            </a:r>
            <a:r>
              <a:rPr lang="en-US" sz="2800" b="1" dirty="0"/>
              <a:t>development</a:t>
            </a:r>
          </a:p>
        </p:txBody>
      </p:sp>
      <p:sp>
        <p:nvSpPr>
          <p:cNvPr id="7" name="Content Placeholder 6"/>
          <p:cNvSpPr>
            <a:spLocks noGrp="1"/>
          </p:cNvSpPr>
          <p:nvPr>
            <p:ph sz="quarter" idx="4"/>
          </p:nvPr>
        </p:nvSpPr>
        <p:spPr>
          <a:xfrm>
            <a:off x="6594210" y="2319218"/>
            <a:ext cx="4800600" cy="2996398"/>
          </a:xfrm>
        </p:spPr>
        <p:txBody>
          <a:bodyPr>
            <a:noAutofit/>
          </a:bodyPr>
          <a:lstStyle/>
          <a:p>
            <a:r>
              <a:rPr lang="en-US" sz="2800" dirty="0"/>
              <a:t>Reciprocity</a:t>
            </a:r>
          </a:p>
          <a:p>
            <a:r>
              <a:rPr lang="en-US" sz="2800" dirty="0"/>
              <a:t>Self-reliance </a:t>
            </a:r>
            <a:r>
              <a:rPr lang="mr-IN" sz="2800" dirty="0"/>
              <a:t>–</a:t>
            </a:r>
            <a:r>
              <a:rPr lang="en-US" sz="2800" dirty="0"/>
              <a:t> supporting others for survival and wellbeing</a:t>
            </a:r>
          </a:p>
          <a:p>
            <a:r>
              <a:rPr lang="en-US" sz="2800" dirty="0"/>
              <a:t>Community economies </a:t>
            </a:r>
            <a:r>
              <a:rPr lang="mr-IN" sz="2800" dirty="0"/>
              <a:t>–</a:t>
            </a:r>
            <a:r>
              <a:rPr lang="en-US" sz="2800" dirty="0"/>
              <a:t> different use of profit for a valued good life (Gibson-Graham)</a:t>
            </a:r>
          </a:p>
        </p:txBody>
      </p:sp>
    </p:spTree>
    <p:extLst>
      <p:ext uri="{BB962C8B-B14F-4D97-AF65-F5344CB8AC3E}">
        <p14:creationId xmlns:p14="http://schemas.microsoft.com/office/powerpoint/2010/main" val="1351694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Entrepreneurship </a:t>
            </a:r>
            <a:r>
              <a:rPr lang="mr-IN" sz="3200" dirty="0"/>
              <a:t>–</a:t>
            </a:r>
            <a:r>
              <a:rPr lang="en-US" sz="3200" dirty="0"/>
              <a:t> embedded in social relations</a:t>
            </a:r>
          </a:p>
        </p:txBody>
      </p:sp>
      <p:sp>
        <p:nvSpPr>
          <p:cNvPr id="3" name="Content Placeholder 2"/>
          <p:cNvSpPr>
            <a:spLocks noGrp="1"/>
          </p:cNvSpPr>
          <p:nvPr>
            <p:ph idx="1"/>
          </p:nvPr>
        </p:nvSpPr>
        <p:spPr>
          <a:xfrm>
            <a:off x="1787770" y="1453661"/>
            <a:ext cx="9447212" cy="3777622"/>
          </a:xfrm>
        </p:spPr>
        <p:txBody>
          <a:bodyPr>
            <a:normAutofit lnSpcReduction="10000"/>
          </a:bodyPr>
          <a:lstStyle/>
          <a:p>
            <a:pPr marL="0" indent="0">
              <a:buNone/>
            </a:pPr>
            <a:r>
              <a:rPr lang="en-US" sz="2800" dirty="0"/>
              <a:t>We </a:t>
            </a:r>
            <a:r>
              <a:rPr lang="en-US" sz="2800" i="1" dirty="0"/>
              <a:t>fundi </a:t>
            </a:r>
            <a:r>
              <a:rPr lang="en-US" sz="2800" dirty="0"/>
              <a:t>have the practice of lending not cash, but items. For example, my friend came to borrow items from my workshop . . . And he will return it. So there is not interest/profit from this loan, but the person borrowing gets a profit from the work they are able to do. But even if you as the person who is lending the equipment don’t get any direct profit, you still help him as it could happen any day that you need help and he will help you.</a:t>
            </a:r>
          </a:p>
          <a:p>
            <a:pPr marL="0" indent="0">
              <a:buNone/>
            </a:pPr>
            <a:r>
              <a:rPr lang="en-US" sz="2800" dirty="0"/>
              <a:t>	- </a:t>
            </a:r>
            <a:r>
              <a:rPr lang="en-US" sz="2800" dirty="0" err="1"/>
              <a:t>Jahi</a:t>
            </a:r>
            <a:r>
              <a:rPr lang="en-US" sz="2800" dirty="0"/>
              <a:t>, a welder</a:t>
            </a:r>
          </a:p>
          <a:p>
            <a:endParaRPr lang="en-US" dirty="0"/>
          </a:p>
        </p:txBody>
      </p:sp>
    </p:spTree>
    <p:extLst>
      <p:ext uri="{BB962C8B-B14F-4D97-AF65-F5344CB8AC3E}">
        <p14:creationId xmlns:p14="http://schemas.microsoft.com/office/powerpoint/2010/main" val="1902126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l" defTabSz="457200" rtl="0">
              <a:spcBef>
                <a:spcPct val="0"/>
              </a:spcBef>
            </a:pPr>
            <a:r>
              <a:rPr lang="en-US" sz="3200" dirty="0" err="1">
                <a:solidFill>
                  <a:schemeClr val="tx1"/>
                </a:solidFill>
                <a:latin typeface="+mj-lt"/>
              </a:rPr>
              <a:t>Functionings</a:t>
            </a:r>
            <a:r>
              <a:rPr lang="en-US" sz="3200" dirty="0">
                <a:solidFill>
                  <a:schemeClr val="tx1"/>
                </a:solidFill>
                <a:latin typeface="+mj-lt"/>
              </a:rPr>
              <a:t>: Creating value and being valued</a:t>
            </a:r>
            <a:br>
              <a:rPr lang="en-US" sz="3200" dirty="0">
                <a:solidFill>
                  <a:schemeClr val="tx1"/>
                </a:solidFill>
                <a:latin typeface="+mj-lt"/>
              </a:rPr>
            </a:br>
            <a:endParaRPr lang="en-US" sz="3200" dirty="0">
              <a:solidFill>
                <a:schemeClr val="tx1"/>
              </a:solidFill>
              <a:latin typeface="+mj-lt"/>
            </a:endParaRPr>
          </a:p>
        </p:txBody>
      </p:sp>
      <p:sp>
        <p:nvSpPr>
          <p:cNvPr id="4" name="Text Placeholder 3"/>
          <p:cNvSpPr>
            <a:spLocks noGrp="1"/>
          </p:cNvSpPr>
          <p:nvPr>
            <p:ph type="body" idx="1"/>
          </p:nvPr>
        </p:nvSpPr>
        <p:spPr/>
        <p:txBody>
          <a:bodyPr/>
          <a:lstStyle/>
          <a:p>
            <a:r>
              <a:rPr lang="en-US" sz="2800" b="1" dirty="0"/>
              <a:t>Creating value (ECONOMIC)</a:t>
            </a:r>
            <a:r>
              <a:rPr lang="en-US" sz="2800" dirty="0"/>
              <a:t>	</a:t>
            </a:r>
          </a:p>
        </p:txBody>
      </p:sp>
      <p:sp>
        <p:nvSpPr>
          <p:cNvPr id="5" name="Content Placeholder 4"/>
          <p:cNvSpPr>
            <a:spLocks noGrp="1"/>
          </p:cNvSpPr>
          <p:nvPr>
            <p:ph sz="half" idx="2"/>
          </p:nvPr>
        </p:nvSpPr>
        <p:spPr/>
        <p:txBody>
          <a:bodyPr>
            <a:normAutofit/>
          </a:bodyPr>
          <a:lstStyle/>
          <a:p>
            <a:r>
              <a:rPr lang="en-US" sz="2800" dirty="0"/>
              <a:t>Valued-added enterprises in a global value chain</a:t>
            </a:r>
          </a:p>
          <a:p>
            <a:r>
              <a:rPr lang="en-US" sz="2800" dirty="0"/>
              <a:t>Profit and reinvestment</a:t>
            </a:r>
          </a:p>
        </p:txBody>
      </p:sp>
      <p:sp>
        <p:nvSpPr>
          <p:cNvPr id="6" name="Text Placeholder 5"/>
          <p:cNvSpPr>
            <a:spLocks noGrp="1"/>
          </p:cNvSpPr>
          <p:nvPr>
            <p:ph type="body" sz="quarter" idx="3"/>
          </p:nvPr>
        </p:nvSpPr>
        <p:spPr/>
        <p:txBody>
          <a:bodyPr/>
          <a:lstStyle/>
          <a:p>
            <a:r>
              <a:rPr lang="en-US" sz="2800" b="1" dirty="0"/>
              <a:t>Being valued (SOCIAL)</a:t>
            </a:r>
          </a:p>
        </p:txBody>
      </p:sp>
      <p:sp>
        <p:nvSpPr>
          <p:cNvPr id="7" name="Content Placeholder 6"/>
          <p:cNvSpPr>
            <a:spLocks noGrp="1"/>
          </p:cNvSpPr>
          <p:nvPr>
            <p:ph sz="quarter" idx="4"/>
          </p:nvPr>
        </p:nvSpPr>
        <p:spPr/>
        <p:txBody>
          <a:bodyPr>
            <a:normAutofit/>
          </a:bodyPr>
          <a:lstStyle/>
          <a:p>
            <a:r>
              <a:rPr lang="en-US" sz="2800" dirty="0"/>
              <a:t>Valued being included in the community</a:t>
            </a:r>
          </a:p>
          <a:p>
            <a:r>
              <a:rPr lang="en-US" sz="2800" dirty="0"/>
              <a:t>Helping and supporting others</a:t>
            </a:r>
          </a:p>
        </p:txBody>
      </p:sp>
    </p:spTree>
    <p:extLst>
      <p:ext uri="{BB962C8B-B14F-4D97-AF65-F5344CB8AC3E}">
        <p14:creationId xmlns:p14="http://schemas.microsoft.com/office/powerpoint/2010/main" val="1593793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social value added, not only profit</a:t>
            </a:r>
          </a:p>
        </p:txBody>
      </p:sp>
      <p:sp>
        <p:nvSpPr>
          <p:cNvPr id="3" name="Content Placeholder 2"/>
          <p:cNvSpPr>
            <a:spLocks noGrp="1"/>
          </p:cNvSpPr>
          <p:nvPr>
            <p:ph idx="1"/>
          </p:nvPr>
        </p:nvSpPr>
        <p:spPr>
          <a:xfrm>
            <a:off x="2055524" y="1676400"/>
            <a:ext cx="9374476" cy="3777622"/>
          </a:xfrm>
        </p:spPr>
        <p:txBody>
          <a:bodyPr>
            <a:noAutofit/>
          </a:bodyPr>
          <a:lstStyle/>
          <a:p>
            <a:pPr marL="0" indent="0">
              <a:buNone/>
            </a:pPr>
            <a:r>
              <a:rPr lang="en-US" sz="2800" dirty="0"/>
              <a:t>I pay the municipal license and make some community contributions and donations. So for instance, when there is one ward leader whose mom died, I had to contribute (to the social fund). Also there’s one girl who couldn’t pay her school fees, so her uncle came by to ask us to help.  So I contributed to her fees. Also there was a girl that I trained and I didn’t earn any money from her.  </a:t>
            </a:r>
          </a:p>
          <a:p>
            <a:pPr marL="0" indent="0">
              <a:buNone/>
            </a:pPr>
            <a:r>
              <a:rPr lang="en-US" sz="2800" dirty="0"/>
              <a:t>	- Goma is a tailor who opened her own shop and proudly speaks about the “valued added” from her work.</a:t>
            </a:r>
          </a:p>
        </p:txBody>
      </p:sp>
    </p:spTree>
    <p:extLst>
      <p:ext uri="{BB962C8B-B14F-4D97-AF65-F5344CB8AC3E}">
        <p14:creationId xmlns:p14="http://schemas.microsoft.com/office/powerpoint/2010/main" val="1323674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CAN EDUCATIONAL PRACTICES AND PEDAGOGIES INTENTIONALLY FOSTER: </a:t>
            </a:r>
            <a:br>
              <a:rPr lang="en-US" dirty="0"/>
            </a:br>
            <a:endParaRPr lang="en-US" dirty="0"/>
          </a:p>
        </p:txBody>
      </p:sp>
      <p:sp>
        <p:nvSpPr>
          <p:cNvPr id="3" name="Content Placeholder 2"/>
          <p:cNvSpPr>
            <a:spLocks noGrp="1"/>
          </p:cNvSpPr>
          <p:nvPr>
            <p:ph idx="1"/>
          </p:nvPr>
        </p:nvSpPr>
        <p:spPr>
          <a:xfrm>
            <a:off x="1251678" y="2141327"/>
            <a:ext cx="10178322" cy="4476819"/>
          </a:xfrm>
        </p:spPr>
        <p:txBody>
          <a:bodyPr/>
          <a:lstStyle/>
          <a:p>
            <a:endParaRPr lang="en-US" dirty="0"/>
          </a:p>
          <a:p>
            <a:pPr lvl="1"/>
            <a:r>
              <a:rPr lang="en-US" sz="2800" dirty="0"/>
              <a:t>RECOGNITION AND SOCIAL INCLUSION</a:t>
            </a:r>
          </a:p>
          <a:p>
            <a:pPr lvl="1"/>
            <a:endParaRPr lang="en-US" sz="2800" dirty="0"/>
          </a:p>
          <a:p>
            <a:pPr lvl="1"/>
            <a:r>
              <a:rPr lang="en-US" sz="2800" dirty="0"/>
              <a:t>COMMUNITY CARE AND SOCIAL VALUE</a:t>
            </a:r>
          </a:p>
          <a:p>
            <a:pPr lvl="1"/>
            <a:endParaRPr lang="en-US" sz="2800" dirty="0"/>
          </a:p>
          <a:p>
            <a:pPr lvl="1"/>
            <a:r>
              <a:rPr lang="en-US" sz="2800" dirty="0"/>
              <a:t>ALTERNATIVE AND MIXED ECONOMIES?</a:t>
            </a:r>
          </a:p>
          <a:p>
            <a:pPr lvl="1"/>
            <a:endParaRPr lang="en-US" sz="2800" dirty="0"/>
          </a:p>
        </p:txBody>
      </p:sp>
    </p:spTree>
    <p:extLst>
      <p:ext uri="{BB962C8B-B14F-4D97-AF65-F5344CB8AC3E}">
        <p14:creationId xmlns:p14="http://schemas.microsoft.com/office/powerpoint/2010/main" val="1009256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EDUCATIONAL PRACTICES FOR RECOGNITION AND INCLUSION</a:t>
            </a:r>
          </a:p>
        </p:txBody>
      </p:sp>
      <p:sp>
        <p:nvSpPr>
          <p:cNvPr id="3" name="Content Placeholder 2"/>
          <p:cNvSpPr>
            <a:spLocks noGrp="1"/>
          </p:cNvSpPr>
          <p:nvPr>
            <p:ph idx="1"/>
          </p:nvPr>
        </p:nvSpPr>
        <p:spPr/>
        <p:txBody>
          <a:bodyPr>
            <a:noAutofit/>
          </a:bodyPr>
          <a:lstStyle/>
          <a:p>
            <a:r>
              <a:rPr lang="en-US" sz="2800" dirty="0"/>
              <a:t>Identify psychological, social and economic practices that differentially exclude youth</a:t>
            </a:r>
          </a:p>
          <a:p>
            <a:r>
              <a:rPr lang="en-US" sz="2800" dirty="0"/>
              <a:t>Foster relationships between youth and others who ‘misrecognize’ them </a:t>
            </a:r>
          </a:p>
          <a:p>
            <a:r>
              <a:rPr lang="en-US" sz="2800" dirty="0"/>
              <a:t>Use educational pedagogies that value their life-world knowledge </a:t>
            </a:r>
          </a:p>
          <a:p>
            <a:r>
              <a:rPr lang="en-US" sz="2800" dirty="0"/>
              <a:t>Foster a thick sense of trust in our classrooms, and between university and community spaces</a:t>
            </a:r>
          </a:p>
        </p:txBody>
      </p:sp>
    </p:spTree>
    <p:extLst>
      <p:ext uri="{BB962C8B-B14F-4D97-AF65-F5344CB8AC3E}">
        <p14:creationId xmlns:p14="http://schemas.microsoft.com/office/powerpoint/2010/main" val="1387483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EDUCATIONAL PRACTICES FOR COMMUNITY CARE AND SOCIAL VALUE</a:t>
            </a:r>
          </a:p>
        </p:txBody>
      </p:sp>
      <p:sp>
        <p:nvSpPr>
          <p:cNvPr id="3" name="Content Placeholder 2"/>
          <p:cNvSpPr>
            <a:spLocks noGrp="1"/>
          </p:cNvSpPr>
          <p:nvPr>
            <p:ph idx="1"/>
          </p:nvPr>
        </p:nvSpPr>
        <p:spPr/>
        <p:txBody>
          <a:bodyPr>
            <a:normAutofit/>
          </a:bodyPr>
          <a:lstStyle/>
          <a:p>
            <a:r>
              <a:rPr lang="en-US" sz="2800" dirty="0"/>
              <a:t>Identify what youth value for their wellbeing, and what communities value </a:t>
            </a:r>
          </a:p>
          <a:p>
            <a:r>
              <a:rPr lang="en-US" sz="2800" dirty="0"/>
              <a:t>Foster solidarity and reciprocity in our classrooms, and through employment/entrepreneurial opportunities</a:t>
            </a:r>
          </a:p>
          <a:p>
            <a:r>
              <a:rPr lang="en-US" sz="2800" dirty="0"/>
              <a:t>Promote reciprocal relationships between youth and the community </a:t>
            </a:r>
            <a:r>
              <a:rPr lang="mr-IN" sz="2800" dirty="0"/>
              <a:t>–</a:t>
            </a:r>
            <a:r>
              <a:rPr lang="en-US" sz="2800" dirty="0"/>
              <a:t> especially future employers and policymakers</a:t>
            </a:r>
          </a:p>
        </p:txBody>
      </p:sp>
    </p:spTree>
    <p:extLst>
      <p:ext uri="{BB962C8B-B14F-4D97-AF65-F5344CB8AC3E}">
        <p14:creationId xmlns:p14="http://schemas.microsoft.com/office/powerpoint/2010/main" val="21028934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EDUCATIONAL PRACTICES FOR ALTERNATIVE AND MIXED ECONOMIES </a:t>
            </a:r>
          </a:p>
        </p:txBody>
      </p:sp>
      <p:sp>
        <p:nvSpPr>
          <p:cNvPr id="3" name="Content Placeholder 2"/>
          <p:cNvSpPr>
            <a:spLocks noGrp="1"/>
          </p:cNvSpPr>
          <p:nvPr>
            <p:ph idx="1"/>
          </p:nvPr>
        </p:nvSpPr>
        <p:spPr/>
        <p:txBody>
          <a:bodyPr>
            <a:normAutofit/>
          </a:bodyPr>
          <a:lstStyle/>
          <a:p>
            <a:r>
              <a:rPr lang="en-US" sz="2800" dirty="0"/>
              <a:t>Consider how the entrepreneurship curriculum teaches about social and public value </a:t>
            </a:r>
          </a:p>
          <a:p>
            <a:r>
              <a:rPr lang="en-US" sz="2800" dirty="0"/>
              <a:t>Develop community and business relationships that foster social value </a:t>
            </a:r>
            <a:r>
              <a:rPr lang="mr-IN" sz="2800" dirty="0"/>
              <a:t>–</a:t>
            </a:r>
            <a:r>
              <a:rPr lang="en-US" sz="2800" dirty="0"/>
              <a:t> including investing in the education of young people</a:t>
            </a:r>
          </a:p>
        </p:txBody>
      </p:sp>
    </p:spTree>
    <p:extLst>
      <p:ext uri="{BB962C8B-B14F-4D97-AF65-F5344CB8AC3E}">
        <p14:creationId xmlns:p14="http://schemas.microsoft.com/office/powerpoint/2010/main" val="1060214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Questions for Discussion</a:t>
            </a:r>
          </a:p>
        </p:txBody>
      </p:sp>
      <p:sp>
        <p:nvSpPr>
          <p:cNvPr id="3" name="Content Placeholder 2"/>
          <p:cNvSpPr>
            <a:spLocks noGrp="1"/>
          </p:cNvSpPr>
          <p:nvPr>
            <p:ph idx="1"/>
          </p:nvPr>
        </p:nvSpPr>
        <p:spPr>
          <a:xfrm>
            <a:off x="1251678" y="1128451"/>
            <a:ext cx="10178322" cy="4170380"/>
          </a:xfrm>
        </p:spPr>
        <p:txBody>
          <a:bodyPr>
            <a:noAutofit/>
          </a:bodyPr>
          <a:lstStyle/>
          <a:p>
            <a:r>
              <a:rPr lang="en-US" sz="2400" dirty="0"/>
              <a:t>Do we know what different youth value for their futures, their wellbeing?</a:t>
            </a:r>
          </a:p>
          <a:p>
            <a:r>
              <a:rPr lang="en-US" sz="2400" dirty="0"/>
              <a:t>How do our educational practices and pedagogies foster their agency and achieving this wellbeing?</a:t>
            </a:r>
          </a:p>
          <a:p>
            <a:r>
              <a:rPr lang="en-US" sz="2400" dirty="0"/>
              <a:t>How do institutional policies and practices create opportunities for youth and the community to engage, so that youth are recognized and valued by the community and the community is known to the youth?</a:t>
            </a:r>
          </a:p>
          <a:p>
            <a:r>
              <a:rPr lang="en-US" sz="2400" dirty="0"/>
              <a:t>How are students’ and their studies linked with the needs and concerns of their communities?</a:t>
            </a:r>
          </a:p>
          <a:p>
            <a:r>
              <a:rPr lang="en-US" sz="2400" dirty="0"/>
              <a:t>What are the purposes of entrepreneurship education in the institution?  What sort of citizen does it aim to foster?</a:t>
            </a:r>
          </a:p>
          <a:p>
            <a:r>
              <a:rPr lang="en-US" sz="2400" dirty="0"/>
              <a:t>How does entrepreneurship education curricula address the public good, and social value/s?</a:t>
            </a:r>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369641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70662"/>
            <a:ext cx="10178322" cy="1492132"/>
          </a:xfrm>
        </p:spPr>
        <p:txBody>
          <a:bodyPr/>
          <a:lstStyle/>
          <a:p>
            <a:r>
              <a:rPr lang="en-US" dirty="0"/>
              <a:t>Key concerns and points of departure</a:t>
            </a:r>
          </a:p>
        </p:txBody>
      </p:sp>
      <p:sp>
        <p:nvSpPr>
          <p:cNvPr id="3" name="Content Placeholder 2"/>
          <p:cNvSpPr>
            <a:spLocks noGrp="1"/>
          </p:cNvSpPr>
          <p:nvPr>
            <p:ph idx="1"/>
          </p:nvPr>
        </p:nvSpPr>
        <p:spPr>
          <a:xfrm>
            <a:off x="1251678" y="1874517"/>
            <a:ext cx="10178322" cy="3593591"/>
          </a:xfrm>
        </p:spPr>
        <p:txBody>
          <a:bodyPr>
            <a:noAutofit/>
          </a:bodyPr>
          <a:lstStyle/>
          <a:p>
            <a:r>
              <a:rPr lang="en-US" sz="2400" dirty="0"/>
              <a:t>How do social, economic and political structures reproduce educational inequality</a:t>
            </a:r>
          </a:p>
          <a:p>
            <a:r>
              <a:rPr lang="en-US" sz="2400" dirty="0"/>
              <a:t>How are discourses and interventions used to shape youth’s lives as citizens, and </a:t>
            </a:r>
            <a:r>
              <a:rPr lang="en-US" sz="2400" dirty="0">
                <a:solidFill>
                  <a:schemeClr val="tx2">
                    <a:lumMod val="50000"/>
                    <a:lumOff val="50000"/>
                  </a:schemeClr>
                </a:solidFill>
              </a:rPr>
              <a:t>what kind of citizens are we shaping through education</a:t>
            </a:r>
          </a:p>
          <a:p>
            <a:r>
              <a:rPr lang="en-US" sz="2400" dirty="0"/>
              <a:t>What are the forms that neoliberalism and neocolonialism take in shaping educational interventions to redress inequalities </a:t>
            </a:r>
            <a:r>
              <a:rPr lang="mr-IN" sz="2400" dirty="0"/>
              <a:t>–</a:t>
            </a:r>
            <a:r>
              <a:rPr lang="en-US" sz="2400" dirty="0"/>
              <a:t> e.g., entrepreneurship</a:t>
            </a:r>
          </a:p>
          <a:p>
            <a:r>
              <a:rPr lang="en-US" sz="2400" dirty="0"/>
              <a:t>What are the local ways of knowing/being that reshape educational interventions</a:t>
            </a:r>
          </a:p>
          <a:p>
            <a:r>
              <a:rPr lang="en-US" sz="2400" dirty="0"/>
              <a:t>How can educational practices and pedagogies be transformative towards greater justice</a:t>
            </a:r>
          </a:p>
        </p:txBody>
      </p:sp>
    </p:spTree>
    <p:extLst>
      <p:ext uri="{BB962C8B-B14F-4D97-AF65-F5344CB8AC3E}">
        <p14:creationId xmlns:p14="http://schemas.microsoft.com/office/powerpoint/2010/main" val="2066812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89212" y="1402773"/>
            <a:ext cx="8915400" cy="4508449"/>
          </a:xfrm>
        </p:spPr>
        <p:txBody>
          <a:bodyPr>
            <a:normAutofit/>
          </a:bodyPr>
          <a:lstStyle/>
          <a:p>
            <a:pPr marL="0" indent="0" algn="ctr">
              <a:buNone/>
            </a:pPr>
            <a:r>
              <a:rPr lang="en-US" sz="2400" dirty="0"/>
              <a:t>Thank you!</a:t>
            </a:r>
          </a:p>
          <a:p>
            <a:pPr algn="ctr"/>
            <a:endParaRPr lang="en-US" sz="2400" dirty="0"/>
          </a:p>
          <a:p>
            <a:pPr algn="ctr"/>
            <a:r>
              <a:rPr lang="en-US" sz="2400" dirty="0"/>
              <a:t>Comments and questions?</a:t>
            </a:r>
          </a:p>
          <a:p>
            <a:pPr algn="ctr"/>
            <a:endParaRPr lang="en-US" sz="2400" dirty="0"/>
          </a:p>
          <a:p>
            <a:pPr algn="ctr"/>
            <a:r>
              <a:rPr lang="en-US" sz="2400" dirty="0"/>
              <a:t>Podcast about the book: </a:t>
            </a:r>
            <a:r>
              <a:rPr lang="en-US" sz="2400" dirty="0">
                <a:hlinkClick r:id="rId2"/>
              </a:rPr>
              <a:t>http://www.freshedpodcast.com/joandejaeghere/</a:t>
            </a:r>
            <a:endParaRPr lang="en-US" sz="2400" dirty="0"/>
          </a:p>
          <a:p>
            <a:pPr algn="ctr"/>
            <a:endParaRPr lang="en-US" sz="2400" dirty="0"/>
          </a:p>
          <a:p>
            <a:pPr algn="ctr"/>
            <a:endParaRPr lang="en-US" sz="2400" dirty="0"/>
          </a:p>
          <a:p>
            <a:pPr algn="ctr"/>
            <a:r>
              <a:rPr lang="en-US" sz="2400" dirty="0"/>
              <a:t>deja0003@umn.edu</a:t>
            </a:r>
          </a:p>
          <a:p>
            <a:endParaRPr lang="en-US" dirty="0"/>
          </a:p>
        </p:txBody>
      </p:sp>
    </p:spTree>
    <p:extLst>
      <p:ext uri="{BB962C8B-B14F-4D97-AF65-F5344CB8AC3E}">
        <p14:creationId xmlns:p14="http://schemas.microsoft.com/office/powerpoint/2010/main" val="1118153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Discourse of Entrepreneurship </a:t>
            </a:r>
          </a:p>
        </p:txBody>
      </p:sp>
      <p:sp>
        <p:nvSpPr>
          <p:cNvPr id="3" name="Content Placeholder 2"/>
          <p:cNvSpPr>
            <a:spLocks noGrp="1"/>
          </p:cNvSpPr>
          <p:nvPr>
            <p:ph idx="1"/>
          </p:nvPr>
        </p:nvSpPr>
        <p:spPr>
          <a:xfrm>
            <a:off x="1251678" y="1874517"/>
            <a:ext cx="10178322" cy="3593591"/>
          </a:xfrm>
        </p:spPr>
        <p:txBody>
          <a:bodyPr>
            <a:noAutofit/>
          </a:bodyPr>
          <a:lstStyle/>
          <a:p>
            <a:pPr marL="0" indent="0">
              <a:buNone/>
            </a:pPr>
            <a:r>
              <a:rPr lang="en-US" sz="2800" dirty="0"/>
              <a:t>Permanent Secretary in the Tanzanian Prime Minister’s Office responsible for Policy and Coordination of Government Business recently said: “This large population of youths in the country should be properly trained and equipped because it is an </a:t>
            </a:r>
            <a:r>
              <a:rPr lang="en-US" sz="2800" b="1" dirty="0"/>
              <a:t>engine for economic growth </a:t>
            </a:r>
            <a:r>
              <a:rPr lang="en-US" sz="2800" dirty="0"/>
              <a:t>and by giving them </a:t>
            </a:r>
            <a:r>
              <a:rPr lang="en-US" sz="2800" b="1" dirty="0"/>
              <a:t>entrepreneurship skills, business techniques and life skills they will become more productive hence contributing to GDP growth</a:t>
            </a:r>
            <a:r>
              <a:rPr lang="en-US" sz="2800" dirty="0"/>
              <a:t>.”</a:t>
            </a:r>
          </a:p>
          <a:p>
            <a:endParaRPr lang="en-US" sz="2800" dirty="0"/>
          </a:p>
          <a:p>
            <a:pPr marL="0" indent="0">
              <a:buNone/>
            </a:pPr>
            <a:r>
              <a:rPr lang="en-US" sz="2800" dirty="0"/>
              <a:t>Want to change the world?  Start a business. </a:t>
            </a:r>
            <a:r>
              <a:rPr lang="mr-IN" sz="2800" dirty="0"/>
              <a:t>–</a:t>
            </a:r>
            <a:r>
              <a:rPr lang="en-US" sz="2800" dirty="0"/>
              <a:t> Jonathan Clarke, entrepreneur (in </a:t>
            </a:r>
            <a:r>
              <a:rPr lang="en-US" sz="2800" dirty="0" err="1"/>
              <a:t>Giridharadas</a:t>
            </a:r>
            <a:r>
              <a:rPr lang="en-US" sz="2800" dirty="0"/>
              <a:t>, </a:t>
            </a:r>
            <a:r>
              <a:rPr lang="en-US" sz="2800" i="1" dirty="0"/>
              <a:t>Winners Take All</a:t>
            </a:r>
            <a:r>
              <a:rPr lang="en-US" sz="2800" dirty="0"/>
              <a:t>, 2018)</a:t>
            </a:r>
          </a:p>
        </p:txBody>
      </p:sp>
    </p:spTree>
    <p:extLst>
      <p:ext uri="{BB962C8B-B14F-4D97-AF65-F5344CB8AC3E}">
        <p14:creationId xmlns:p14="http://schemas.microsoft.com/office/powerpoint/2010/main" val="672956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51678" y="1711569"/>
            <a:ext cx="10178322" cy="4168023"/>
          </a:xfrm>
        </p:spPr>
        <p:txBody>
          <a:bodyPr>
            <a:normAutofit fontScale="92500"/>
          </a:bodyPr>
          <a:lstStyle/>
          <a:p>
            <a:pPr marL="0" indent="0" algn="ctr">
              <a:buNone/>
            </a:pPr>
            <a:r>
              <a:rPr lang="en-US" sz="3600" dirty="0"/>
              <a:t>Entrepreneurship has become the solution for </a:t>
            </a:r>
          </a:p>
          <a:p>
            <a:pPr marL="0" indent="0" algn="ctr">
              <a:buNone/>
            </a:pPr>
            <a:r>
              <a:rPr lang="en-US" sz="3600" dirty="0"/>
              <a:t>youth unemployment and the savior for economic growth.</a:t>
            </a:r>
          </a:p>
          <a:p>
            <a:pPr marL="0" indent="0" algn="ctr">
              <a:buNone/>
            </a:pPr>
            <a:r>
              <a:rPr lang="en-US" sz="3600" dirty="0"/>
              <a:t>And it is deemed a critical area of study in education.</a:t>
            </a:r>
          </a:p>
          <a:p>
            <a:pPr marL="0" indent="0" algn="ctr">
              <a:buNone/>
            </a:pPr>
            <a:endParaRPr lang="en-US" sz="3600" dirty="0"/>
          </a:p>
          <a:p>
            <a:pPr marL="0" indent="0" algn="ctr">
              <a:buNone/>
            </a:pPr>
            <a:endParaRPr lang="en-US" sz="3600" dirty="0"/>
          </a:p>
          <a:p>
            <a:pPr marL="0" indent="0" algn="ctr">
              <a:buNone/>
            </a:pPr>
            <a:r>
              <a:rPr lang="en-US" sz="3600" dirty="0"/>
              <a:t>But is it?  And how?</a:t>
            </a:r>
          </a:p>
        </p:txBody>
      </p:sp>
    </p:spTree>
    <p:extLst>
      <p:ext uri="{BB962C8B-B14F-4D97-AF65-F5344CB8AC3E}">
        <p14:creationId xmlns:p14="http://schemas.microsoft.com/office/powerpoint/2010/main" val="1564893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explored in the book</a:t>
            </a:r>
          </a:p>
        </p:txBody>
      </p:sp>
      <p:sp>
        <p:nvSpPr>
          <p:cNvPr id="3" name="Content Placeholder 2"/>
          <p:cNvSpPr>
            <a:spLocks noGrp="1"/>
          </p:cNvSpPr>
          <p:nvPr>
            <p:ph idx="1"/>
          </p:nvPr>
        </p:nvSpPr>
        <p:spPr>
          <a:xfrm>
            <a:off x="2286000" y="1447801"/>
            <a:ext cx="5072743" cy="4626428"/>
          </a:xfrm>
        </p:spPr>
        <p:txBody>
          <a:bodyPr>
            <a:normAutofit lnSpcReduction="10000"/>
          </a:bodyPr>
          <a:lstStyle/>
          <a:p>
            <a:pPr marL="0" indent="0">
              <a:buNone/>
            </a:pPr>
            <a:r>
              <a:rPr lang="en-US" sz="2800" dirty="0"/>
              <a:t>Does entrepreneurship education produce neoliberal enterprising citizens, or can it foster equity and wellbeing?</a:t>
            </a:r>
          </a:p>
          <a:p>
            <a:pPr lvl="1"/>
            <a:r>
              <a:rPr lang="en-US" sz="2800" dirty="0"/>
              <a:t>How do discourses, goals and content of entrepreneurship education get adapted and changed as they encounter local realities and social contexts of youth?</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4914" y="1215649"/>
            <a:ext cx="3750182" cy="5450031"/>
          </a:xfrm>
          <a:prstGeom prst="rect">
            <a:avLst/>
          </a:prstGeom>
        </p:spPr>
      </p:pic>
    </p:spTree>
    <p:extLst>
      <p:ext uri="{BB962C8B-B14F-4D97-AF65-F5344CB8AC3E}">
        <p14:creationId xmlns:p14="http://schemas.microsoft.com/office/powerpoint/2010/main" val="2026316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Analytical frameworks</a:t>
            </a:r>
          </a:p>
        </p:txBody>
      </p:sp>
      <p:sp>
        <p:nvSpPr>
          <p:cNvPr id="3" name="Content Placeholder 2"/>
          <p:cNvSpPr>
            <a:spLocks noGrp="1"/>
          </p:cNvSpPr>
          <p:nvPr>
            <p:ph idx="1"/>
          </p:nvPr>
        </p:nvSpPr>
        <p:spPr>
          <a:xfrm>
            <a:off x="2098964" y="2133600"/>
            <a:ext cx="9405648" cy="3777622"/>
          </a:xfrm>
        </p:spPr>
        <p:txBody>
          <a:bodyPr>
            <a:normAutofit/>
          </a:bodyPr>
          <a:lstStyle/>
          <a:p>
            <a:r>
              <a:rPr lang="en-US" sz="2800" dirty="0"/>
              <a:t>Different </a:t>
            </a:r>
            <a:r>
              <a:rPr lang="en-US" sz="2800" dirty="0">
                <a:solidFill>
                  <a:srgbClr val="C00000"/>
                </a:solidFill>
              </a:rPr>
              <a:t>forms/purposes of entrepreneurship </a:t>
            </a:r>
            <a:r>
              <a:rPr lang="en-US" sz="2800" dirty="0"/>
              <a:t>education:  for economic growth, for poverty alleviation or for equity and wellbeing </a:t>
            </a:r>
            <a:endParaRPr lang="en-US" sz="2800" dirty="0">
              <a:solidFill>
                <a:srgbClr val="C00000"/>
              </a:solidFill>
            </a:endParaRPr>
          </a:p>
          <a:p>
            <a:r>
              <a:rPr lang="en-US" sz="2800" dirty="0">
                <a:solidFill>
                  <a:srgbClr val="C00000"/>
                </a:solidFill>
              </a:rPr>
              <a:t>Double meanings of neo/liberalism </a:t>
            </a:r>
            <a:r>
              <a:rPr lang="en-US" sz="2800" dirty="0"/>
              <a:t>as enacted through EE (Ferguson, 2013; </a:t>
            </a:r>
            <a:r>
              <a:rPr lang="en-US" sz="2800" dirty="0" err="1"/>
              <a:t>Muehlebach</a:t>
            </a:r>
            <a:r>
              <a:rPr lang="en-US" sz="2800" dirty="0"/>
              <a:t>, 2012);</a:t>
            </a:r>
          </a:p>
          <a:p>
            <a:r>
              <a:rPr lang="en-US" sz="2800" dirty="0">
                <a:solidFill>
                  <a:srgbClr val="C00000"/>
                </a:solidFill>
              </a:rPr>
              <a:t>Local political, social and economic relations shape EE </a:t>
            </a:r>
            <a:r>
              <a:rPr lang="en-US" sz="2800" dirty="0">
                <a:solidFill>
                  <a:schemeClr val="tx2"/>
                </a:solidFill>
              </a:rPr>
              <a:t>as it is enacted in our daily lives</a:t>
            </a:r>
          </a:p>
        </p:txBody>
      </p:sp>
    </p:spTree>
    <p:extLst>
      <p:ext uri="{BB962C8B-B14F-4D97-AF65-F5344CB8AC3E}">
        <p14:creationId xmlns:p14="http://schemas.microsoft.com/office/powerpoint/2010/main" val="56303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Friction </a:t>
            </a:r>
            <a:r>
              <a:rPr lang="mr-IN" dirty="0"/>
              <a:t>–</a:t>
            </a:r>
            <a:r>
              <a:rPr lang="en-US" dirty="0"/>
              <a:t> Anna Tsing</a:t>
            </a:r>
          </a:p>
        </p:txBody>
      </p:sp>
      <p:sp>
        <p:nvSpPr>
          <p:cNvPr id="3" name="Content Placeholder 2"/>
          <p:cNvSpPr>
            <a:spLocks noGrp="1"/>
          </p:cNvSpPr>
          <p:nvPr>
            <p:ph idx="1"/>
          </p:nvPr>
        </p:nvSpPr>
        <p:spPr/>
        <p:txBody>
          <a:bodyPr>
            <a:normAutofit/>
          </a:bodyPr>
          <a:lstStyle/>
          <a:p>
            <a:r>
              <a:rPr lang="en-US" sz="2800" dirty="0"/>
              <a:t>The encounter between global discourses and practices and local discourses and practices.  Global discourses and practices are hegemonic, but there are cracks in hegemony.   When they meet local practices, a friction is created </a:t>
            </a:r>
            <a:r>
              <a:rPr lang="mr-IN" sz="2800" dirty="0"/>
              <a:t>–</a:t>
            </a:r>
            <a:r>
              <a:rPr lang="en-US" sz="2800" dirty="0"/>
              <a:t> in that friction, something is lost and gained; it changes.  What is produced in the encounter can be productive </a:t>
            </a:r>
            <a:r>
              <a:rPr lang="mr-IN" sz="2800" dirty="0"/>
              <a:t>–</a:t>
            </a:r>
            <a:r>
              <a:rPr lang="en-US" sz="2800" dirty="0"/>
              <a:t> positive, or reproductive.  </a:t>
            </a:r>
          </a:p>
        </p:txBody>
      </p:sp>
    </p:spTree>
    <p:extLst>
      <p:ext uri="{BB962C8B-B14F-4D97-AF65-F5344CB8AC3E}">
        <p14:creationId xmlns:p14="http://schemas.microsoft.com/office/powerpoint/2010/main" val="235087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Forms/purposes of entrepreneurship</a:t>
            </a:r>
          </a:p>
        </p:txBody>
      </p:sp>
      <p:sp>
        <p:nvSpPr>
          <p:cNvPr id="3" name="Content Placeholder 2"/>
          <p:cNvSpPr>
            <a:spLocks noGrp="1"/>
          </p:cNvSpPr>
          <p:nvPr>
            <p:ph idx="1"/>
          </p:nvPr>
        </p:nvSpPr>
        <p:spPr/>
        <p:txBody>
          <a:bodyPr/>
          <a:lstStyle/>
          <a:p>
            <a:r>
              <a:rPr lang="en-US" dirty="0"/>
              <a:t>As productive use of resources to produce a profit, to reinvest and to grow the economy (Schumpeter, 1934)</a:t>
            </a:r>
          </a:p>
          <a:p>
            <a:pPr lvl="1"/>
            <a:r>
              <a:rPr lang="en-US" dirty="0"/>
              <a:t>Includes innovation and creativity </a:t>
            </a:r>
            <a:r>
              <a:rPr lang="mr-IN" dirty="0"/>
              <a:t>–</a:t>
            </a:r>
            <a:r>
              <a:rPr lang="en-US" dirty="0"/>
              <a:t> but for what end?</a:t>
            </a:r>
          </a:p>
          <a:p>
            <a:r>
              <a:rPr lang="en-US" dirty="0"/>
              <a:t>As a tool for poverty alleviation</a:t>
            </a:r>
          </a:p>
          <a:p>
            <a:pPr lvl="1"/>
            <a:r>
              <a:rPr lang="en-US" dirty="0"/>
              <a:t>Entrepreneurship as necessity; economic survival (World Bank, 2014)</a:t>
            </a:r>
          </a:p>
          <a:p>
            <a:r>
              <a:rPr lang="en-US" dirty="0"/>
              <a:t>For human development and wellbeing </a:t>
            </a:r>
          </a:p>
          <a:p>
            <a:pPr lvl="1"/>
            <a:r>
              <a:rPr lang="en-US" dirty="0"/>
              <a:t>For sustainable development, entrepreneurship requires supportive social (education, labor, social protection) policies (</a:t>
            </a:r>
            <a:r>
              <a:rPr lang="en-US" dirty="0" err="1"/>
              <a:t>Naude</a:t>
            </a:r>
            <a:r>
              <a:rPr lang="en-US" dirty="0"/>
              <a:t>, 2014)</a:t>
            </a:r>
          </a:p>
          <a:p>
            <a:endParaRPr lang="en-US" dirty="0"/>
          </a:p>
          <a:p>
            <a:endParaRPr lang="en-US" dirty="0"/>
          </a:p>
          <a:p>
            <a:endParaRPr lang="en-US" dirty="0"/>
          </a:p>
        </p:txBody>
      </p:sp>
    </p:spTree>
    <p:extLst>
      <p:ext uri="{BB962C8B-B14F-4D97-AF65-F5344CB8AC3E}">
        <p14:creationId xmlns:p14="http://schemas.microsoft.com/office/powerpoint/2010/main" val="100617398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43320</TotalTime>
  <Words>2144</Words>
  <Application>Microsoft Office PowerPoint</Application>
  <PresentationFormat>Widescreen</PresentationFormat>
  <Paragraphs>204</Paragraphs>
  <Slides>30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Gill Sans MT</vt:lpstr>
      <vt:lpstr>Impact</vt:lpstr>
      <vt:lpstr>Mangal</vt:lpstr>
      <vt:lpstr>Badge</vt:lpstr>
      <vt:lpstr>Intervening in youth unemployment and precariousness: Alternative framings and approaches for Entrepreneurship</vt:lpstr>
      <vt:lpstr>Background</vt:lpstr>
      <vt:lpstr>Key concerns and points of departure</vt:lpstr>
      <vt:lpstr>The Discourse of Entrepreneurship </vt:lpstr>
      <vt:lpstr>PowerPoint Presentation</vt:lpstr>
      <vt:lpstr>Questions explored in the book</vt:lpstr>
      <vt:lpstr>Analytical frameworks</vt:lpstr>
      <vt:lpstr>Friction – Anna Tsing</vt:lpstr>
      <vt:lpstr>Different Forms/purposes of entrepreneurship</vt:lpstr>
      <vt:lpstr>PowerPoint Presentation</vt:lpstr>
      <vt:lpstr>Neoliberal economies and governing</vt:lpstr>
      <vt:lpstr>Ways neoliberalism influences education</vt:lpstr>
      <vt:lpstr>Alternative economies and ways of governing</vt:lpstr>
      <vt:lpstr>Capability approach to education and to EE: a focus on wellbeing</vt:lpstr>
      <vt:lpstr>Entrepreneurship Education for Wellbeing</vt:lpstr>
      <vt:lpstr>The youth livelihoods project: Five-year Longitudinal study</vt:lpstr>
      <vt:lpstr>PowerPoint Presentation</vt:lpstr>
      <vt:lpstr>Produced “entrepreneurial citizens” – double meanings </vt:lpstr>
      <vt:lpstr>Responsibilization and Recognition (Inclusion) </vt:lpstr>
      <vt:lpstr>BEING RECOGNIZED – INCLUsion</vt:lpstr>
      <vt:lpstr>Participation in capital and moral economies </vt:lpstr>
      <vt:lpstr>Entrepreneurship – embedded in social relations</vt:lpstr>
      <vt:lpstr>Functionings: Creating value and being valued </vt:lpstr>
      <vt:lpstr>social value added, not only profit</vt:lpstr>
      <vt:lpstr>HOW CAN EDUCATIONAL PRACTICES AND PEDAGOGIES INTENTIONALLY FOSTER:  </vt:lpstr>
      <vt:lpstr>EDUCATIONAL PRACTICES FOR RECOGNITION AND INCLUSION</vt:lpstr>
      <vt:lpstr>EDUCATIONAL PRACTICES FOR COMMUNITY CARE AND SOCIAL VALUE</vt:lpstr>
      <vt:lpstr>EDUCATIONAL PRACTICES FOR ALTERNATIVE AND MIXED ECONOMIES </vt:lpstr>
      <vt:lpstr>Questions for Discussion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Educating entrepreneurial citizens: Neoliberalism and youth livelihoods</dc:title>
  <dc:creator>Joan G Dejaeghere</dc:creator>
  <cp:lastModifiedBy>Botha, Marisa (Dr) (Bird Street Campus )</cp:lastModifiedBy>
  <cp:revision>75</cp:revision>
  <cp:lastPrinted>2018-09-13T18:21:40Z</cp:lastPrinted>
  <dcterms:created xsi:type="dcterms:W3CDTF">2017-06-11T18:42:52Z</dcterms:created>
  <dcterms:modified xsi:type="dcterms:W3CDTF">2018-10-12T10:37:45Z</dcterms:modified>
</cp:coreProperties>
</file>